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4062" r:id="rId3"/>
    <p:sldMasterId id="2147484079" r:id="rId4"/>
    <p:sldMasterId id="2147484170" r:id="rId5"/>
    <p:sldMasterId id="2147484187" r:id="rId6"/>
  </p:sldMasterIdLst>
  <p:notesMasterIdLst>
    <p:notesMasterId r:id="rId43"/>
  </p:notesMasterIdLst>
  <p:sldIdLst>
    <p:sldId id="256" r:id="rId7"/>
    <p:sldId id="277" r:id="rId8"/>
    <p:sldId id="268" r:id="rId9"/>
    <p:sldId id="269" r:id="rId10"/>
    <p:sldId id="288" r:id="rId11"/>
    <p:sldId id="278" r:id="rId12"/>
    <p:sldId id="321" r:id="rId13"/>
    <p:sldId id="329" r:id="rId14"/>
    <p:sldId id="323" r:id="rId15"/>
    <p:sldId id="326" r:id="rId16"/>
    <p:sldId id="324" r:id="rId17"/>
    <p:sldId id="283" r:id="rId18"/>
    <p:sldId id="325" r:id="rId19"/>
    <p:sldId id="301" r:id="rId20"/>
    <p:sldId id="302" r:id="rId21"/>
    <p:sldId id="303" r:id="rId22"/>
    <p:sldId id="304" r:id="rId23"/>
    <p:sldId id="305" r:id="rId24"/>
    <p:sldId id="298" r:id="rId25"/>
    <p:sldId id="299" r:id="rId26"/>
    <p:sldId id="287" r:id="rId27"/>
    <p:sldId id="295" r:id="rId28"/>
    <p:sldId id="262" r:id="rId29"/>
    <p:sldId id="308" r:id="rId30"/>
    <p:sldId id="266" r:id="rId31"/>
    <p:sldId id="267" r:id="rId32"/>
    <p:sldId id="328" r:id="rId33"/>
    <p:sldId id="309" r:id="rId34"/>
    <p:sldId id="310" r:id="rId35"/>
    <p:sldId id="311" r:id="rId36"/>
    <p:sldId id="312" r:id="rId37"/>
    <p:sldId id="327" r:id="rId38"/>
    <p:sldId id="314" r:id="rId39"/>
    <p:sldId id="315" r:id="rId40"/>
    <p:sldId id="318" r:id="rId41"/>
    <p:sldId id="319" r:id="rId42"/>
  </p:sldIdLst>
  <p:sldSz cx="10693400" cy="7561263"/>
  <p:notesSz cx="6794500" cy="99314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003366"/>
    <a:srgbClr val="F58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>
        <p:scale>
          <a:sx n="99" d="100"/>
          <a:sy n="99" d="100"/>
        </p:scale>
        <p:origin x="270" y="1218"/>
      </p:cViewPr>
      <p:guideLst>
        <p:guide orient="horz" pos="294"/>
        <p:guide pos="21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RAPORTY_do_skladu\Przyroda\dane%20do%20wykresow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RAPORTY_do_skladu\Przyroda\dane%20do%20wykresow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.sitek\Documents\matematyka%20trend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nieszka\Desktop\PISA%202015%20wyniki\Wykresy-do-raportu-PISA-2015-mat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4182596146543"/>
          <c:y val="7.45487022455526E-2"/>
          <c:w val="0.85581740385345795"/>
          <c:h val="0.7642777010283891"/>
        </c:manualLayout>
      </c:layout>
      <c:barChart>
        <c:barDir val="col"/>
        <c:grouping val="clustered"/>
        <c:ser>
          <c:idx val="0"/>
          <c:order val="0"/>
          <c:tx>
            <c:strRef>
              <c:f>'\PISA_Rap_06_10_2016\Science\14112016\[raport2012_science_p_25.10.xlsx]Arkusz4'!$G$5:$G$6</c:f>
              <c:strCache>
                <c:ptCount val="1"/>
                <c:pt idx="0">
                  <c:v>Polska 2015</c:v>
                </c:pt>
              </c:strCache>
            </c:strRef>
          </c:tx>
          <c:spPr>
            <a:solidFill>
              <a:srgbClr val="000099"/>
            </a:solidFill>
          </c:spPr>
          <c:cat>
            <c:strRef>
              <c:f>'\PISA_Rap_06_10_2016\Science\14112016\[raport2012_science_p_25.10.xlsx]Arkusz4'!$C$7:$C$13</c:f>
              <c:strCache>
                <c:ptCount val="7"/>
                <c:pt idx="0">
                  <c:v>poniżej poziomu 1</c:v>
                </c:pt>
                <c:pt idx="1">
                  <c:v>poziom 1</c:v>
                </c:pt>
                <c:pt idx="2">
                  <c:v>poziom 2</c:v>
                </c:pt>
                <c:pt idx="3">
                  <c:v>poziom 3</c:v>
                </c:pt>
                <c:pt idx="4">
                  <c:v>poziom 4</c:v>
                </c:pt>
                <c:pt idx="5">
                  <c:v>poziom 5</c:v>
                </c:pt>
                <c:pt idx="6">
                  <c:v>poziom 6</c:v>
                </c:pt>
              </c:strCache>
            </c:strRef>
          </c:cat>
          <c:val>
            <c:numRef>
              <c:f>'\PISA_Rap_06_10_2016\Science\14112016\[raport2012_science_p_25.10.xlsx]Arkusz4'!$G$7:$G$13</c:f>
              <c:numCache>
                <c:formatCode>0.0</c:formatCode>
                <c:ptCount val="7"/>
                <c:pt idx="0">
                  <c:v>0.30000000000000004</c:v>
                </c:pt>
                <c:pt idx="1">
                  <c:v>15.9</c:v>
                </c:pt>
                <c:pt idx="2">
                  <c:v>26.6</c:v>
                </c:pt>
                <c:pt idx="3">
                  <c:v>29.9</c:v>
                </c:pt>
                <c:pt idx="4">
                  <c:v>19.899999999999999</c:v>
                </c:pt>
                <c:pt idx="5">
                  <c:v>6.3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'\PISA_Rap_06_10_2016\Science\14112016\[raport2012_science_p_25.10.xlsx]Arkusz4'!$K$5:$K$6</c:f>
              <c:strCache>
                <c:ptCount val="1"/>
                <c:pt idx="0">
                  <c:v>OECD 2015</c:v>
                </c:pt>
              </c:strCache>
            </c:strRef>
          </c:tx>
          <c:spPr>
            <a:solidFill>
              <a:srgbClr val="3399FF"/>
            </a:solidFill>
          </c:spPr>
          <c:cat>
            <c:strRef>
              <c:f>'\PISA_Rap_06_10_2016\Science\14112016\[raport2012_science_p_25.10.xlsx]Arkusz4'!$C$7:$C$13</c:f>
              <c:strCache>
                <c:ptCount val="7"/>
                <c:pt idx="0">
                  <c:v>poniżej poziomu 1</c:v>
                </c:pt>
                <c:pt idx="1">
                  <c:v>poziom 1</c:v>
                </c:pt>
                <c:pt idx="2">
                  <c:v>poziom 2</c:v>
                </c:pt>
                <c:pt idx="3">
                  <c:v>poziom 3</c:v>
                </c:pt>
                <c:pt idx="4">
                  <c:v>poziom 4</c:v>
                </c:pt>
                <c:pt idx="5">
                  <c:v>poziom 5</c:v>
                </c:pt>
                <c:pt idx="6">
                  <c:v>poziom 6</c:v>
                </c:pt>
              </c:strCache>
            </c:strRef>
          </c:cat>
          <c:val>
            <c:numRef>
              <c:f>'\PISA_Rap_06_10_2016\Science\14112016\[raport2012_science_p_25.10.xlsx]Arkusz4'!$K$7:$K$13</c:f>
              <c:numCache>
                <c:formatCode>0.0</c:formatCode>
                <c:ptCount val="7"/>
                <c:pt idx="0">
                  <c:v>0.60000000000000109</c:v>
                </c:pt>
                <c:pt idx="1">
                  <c:v>22.9</c:v>
                </c:pt>
                <c:pt idx="2">
                  <c:v>25.4</c:v>
                </c:pt>
                <c:pt idx="3">
                  <c:v>25.6</c:v>
                </c:pt>
                <c:pt idx="4">
                  <c:v>17.8</c:v>
                </c:pt>
                <c:pt idx="5">
                  <c:v>6.5</c:v>
                </c:pt>
                <c:pt idx="6">
                  <c:v>1.1000000000000001</c:v>
                </c:pt>
              </c:numCache>
            </c:numRef>
          </c:val>
        </c:ser>
        <c:dLbls/>
        <c:gapWidth val="105"/>
        <c:overlap val="2"/>
        <c:axId val="107163648"/>
        <c:axId val="107165184"/>
      </c:barChart>
      <c:catAx>
        <c:axId val="107163648"/>
        <c:scaling>
          <c:orientation val="minMax"/>
        </c:scaling>
        <c:axPos val="b"/>
        <c:numFmt formatCode="General" sourceLinked="0"/>
        <c:tickLblPos val="nextTo"/>
        <c:crossAx val="107165184"/>
        <c:crosses val="autoZero"/>
        <c:auto val="1"/>
        <c:lblAlgn val="ctr"/>
        <c:lblOffset val="100"/>
      </c:catAx>
      <c:valAx>
        <c:axId val="10716518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rgbClr val="F6891E">
                      <a:tint val="66000"/>
                      <a:satMod val="160000"/>
                    </a:srgbClr>
                  </a:gs>
                  <a:gs pos="50000">
                    <a:srgbClr val="F6891E">
                      <a:tint val="44500"/>
                      <a:satMod val="160000"/>
                    </a:srgbClr>
                  </a:gs>
                  <a:gs pos="100000">
                    <a:srgbClr val="F6891E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" sourceLinked="0"/>
        <c:tickLblPos val="nextTo"/>
        <c:crossAx val="107163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71412700176203"/>
          <c:y val="7.8193692549126212E-2"/>
          <c:w val="0.62439312298633498"/>
          <c:h val="7.1265191469167585E-2"/>
        </c:manualLayout>
      </c:layout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6364084199774403E-2"/>
          <c:y val="4.4553734425810017E-2"/>
          <c:w val="0.88796761175933592"/>
          <c:h val="0.89334207364111995"/>
        </c:manualLayout>
      </c:layout>
      <c:barChart>
        <c:barDir val="col"/>
        <c:grouping val="clustered"/>
        <c:ser>
          <c:idx val="0"/>
          <c:order val="0"/>
          <c:tx>
            <c:strRef>
              <c:f>'\PISA_Rap_06_10_2016\Science\14112016\[raport2012_science_p_25.10.xlsx]wyniki 2012_grupy'!$C$27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66CCFF"/>
            </a:solidFill>
          </c:spPr>
          <c:cat>
            <c:strRef>
              <c:f>'\PISA_Rap_06_10_2016\Science\14112016\[raport2012_science_p_25.10.xlsx]wyniki 2012_grupy'!$B$28:$B$34</c:f>
              <c:strCache>
                <c:ptCount val="7"/>
                <c:pt idx="0">
                  <c:v>poniżej poziomu 1</c:v>
                </c:pt>
                <c:pt idx="1">
                  <c:v>poziom 1</c:v>
                </c:pt>
                <c:pt idx="2">
                  <c:v>poziom 2</c:v>
                </c:pt>
                <c:pt idx="3">
                  <c:v>poziom 3</c:v>
                </c:pt>
                <c:pt idx="4">
                  <c:v>poziom 4</c:v>
                </c:pt>
                <c:pt idx="5">
                  <c:v>poziom 5</c:v>
                </c:pt>
                <c:pt idx="6">
                  <c:v>poziom 6</c:v>
                </c:pt>
              </c:strCache>
            </c:strRef>
          </c:cat>
          <c:val>
            <c:numRef>
              <c:f>'\PISA_Rap_06_10_2016\Science\14112016\[raport2012_science_p_25.10.xlsx]wyniki 2012_grupy'!$C$28:$C$34</c:f>
              <c:numCache>
                <c:formatCode>0.0</c:formatCode>
                <c:ptCount val="7"/>
                <c:pt idx="0">
                  <c:v>3.2221232272247402</c:v>
                </c:pt>
                <c:pt idx="1">
                  <c:v>13.765972528100272</c:v>
                </c:pt>
                <c:pt idx="2">
                  <c:v>27.511313941568289</c:v>
                </c:pt>
                <c:pt idx="3">
                  <c:v>29.427456017183687</c:v>
                </c:pt>
                <c:pt idx="4">
                  <c:v>19.302049483661076</c:v>
                </c:pt>
                <c:pt idx="5">
                  <c:v>6.0759044283441863</c:v>
                </c:pt>
                <c:pt idx="6">
                  <c:v>0.69518037391767484</c:v>
                </c:pt>
              </c:numCache>
            </c:numRef>
          </c:val>
        </c:ser>
        <c:ser>
          <c:idx val="1"/>
          <c:order val="1"/>
          <c:tx>
            <c:strRef>
              <c:f>'\PISA_Rap_06_10_2016\Science\14112016\[raport2012_science_p_25.10.xlsx]wyniki 2012_grupy'!$D$27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66FF"/>
            </a:solidFill>
            <a:ln w="28575">
              <a:noFill/>
            </a:ln>
          </c:spPr>
          <c:cat>
            <c:strRef>
              <c:f>'\PISA_Rap_06_10_2016\Science\14112016\[raport2012_science_p_25.10.xlsx]wyniki 2012_grupy'!$B$28:$B$34</c:f>
              <c:strCache>
                <c:ptCount val="7"/>
                <c:pt idx="0">
                  <c:v>poniżej poziomu 1</c:v>
                </c:pt>
                <c:pt idx="1">
                  <c:v>poziom 1</c:v>
                </c:pt>
                <c:pt idx="2">
                  <c:v>poziom 2</c:v>
                </c:pt>
                <c:pt idx="3">
                  <c:v>poziom 3</c:v>
                </c:pt>
                <c:pt idx="4">
                  <c:v>poziom 4</c:v>
                </c:pt>
                <c:pt idx="5">
                  <c:v>poziom 5</c:v>
                </c:pt>
                <c:pt idx="6">
                  <c:v>poziom 6</c:v>
                </c:pt>
              </c:strCache>
            </c:strRef>
          </c:cat>
          <c:val>
            <c:numRef>
              <c:f>'\PISA_Rap_06_10_2016\Science\14112016\[raport2012_science_p_25.10.xlsx]wyniki 2012_grupy'!$D$28:$D$34</c:f>
              <c:numCache>
                <c:formatCode>0.0</c:formatCode>
                <c:ptCount val="7"/>
                <c:pt idx="0">
                  <c:v>2.2867083206789998</c:v>
                </c:pt>
                <c:pt idx="1">
                  <c:v>10.86192790296</c:v>
                </c:pt>
                <c:pt idx="2">
                  <c:v>26.069658592671956</c:v>
                </c:pt>
                <c:pt idx="3">
                  <c:v>32.077111840986063</c:v>
                </c:pt>
                <c:pt idx="4">
                  <c:v>21.158340878351904</c:v>
                </c:pt>
                <c:pt idx="5">
                  <c:v>6.7742407512170004</c:v>
                </c:pt>
                <c:pt idx="6">
                  <c:v>0.77201171313300221</c:v>
                </c:pt>
              </c:numCache>
            </c:numRef>
          </c:val>
        </c:ser>
        <c:ser>
          <c:idx val="2"/>
          <c:order val="2"/>
          <c:tx>
            <c:strRef>
              <c:f>'\PISA_Rap_06_10_2016\Science\14112016\[raport2012_science_p_25.10.xlsx]wyniki 2012_grupy'!$E$27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33CC"/>
            </a:solidFill>
            <a:ln w="28575">
              <a:noFill/>
            </a:ln>
          </c:spPr>
          <c:cat>
            <c:strRef>
              <c:f>'\PISA_Rap_06_10_2016\Science\14112016\[raport2012_science_p_25.10.xlsx]wyniki 2012_grupy'!$B$28:$B$34</c:f>
              <c:strCache>
                <c:ptCount val="7"/>
                <c:pt idx="0">
                  <c:v>poniżej poziomu 1</c:v>
                </c:pt>
                <c:pt idx="1">
                  <c:v>poziom 1</c:v>
                </c:pt>
                <c:pt idx="2">
                  <c:v>poziom 2</c:v>
                </c:pt>
                <c:pt idx="3">
                  <c:v>poziom 3</c:v>
                </c:pt>
                <c:pt idx="4">
                  <c:v>poziom 4</c:v>
                </c:pt>
                <c:pt idx="5">
                  <c:v>poziom 5</c:v>
                </c:pt>
                <c:pt idx="6">
                  <c:v>poziom 6</c:v>
                </c:pt>
              </c:strCache>
            </c:strRef>
          </c:cat>
          <c:val>
            <c:numRef>
              <c:f>'\PISA_Rap_06_10_2016\Science\14112016\[raport2012_science_p_25.10.xlsx]wyniki 2012_grupy'!$E$28:$E$34</c:f>
              <c:numCache>
                <c:formatCode>0.0</c:formatCode>
                <c:ptCount val="7"/>
                <c:pt idx="0">
                  <c:v>1.3017605600350939</c:v>
                </c:pt>
                <c:pt idx="1">
                  <c:v>7.7088354348583774</c:v>
                </c:pt>
                <c:pt idx="2">
                  <c:v>22.544035795413393</c:v>
                </c:pt>
                <c:pt idx="3">
                  <c:v>33.146565255664861</c:v>
                </c:pt>
                <c:pt idx="4">
                  <c:v>24.469977058937587</c:v>
                </c:pt>
                <c:pt idx="5">
                  <c:v>9.1259766056618172</c:v>
                </c:pt>
                <c:pt idx="6">
                  <c:v>1.7028492894288578</c:v>
                </c:pt>
              </c:numCache>
            </c:numRef>
          </c:val>
        </c:ser>
        <c:ser>
          <c:idx val="3"/>
          <c:order val="3"/>
          <c:tx>
            <c:strRef>
              <c:f>'\PISA_Rap_06_10_2016\Science\14112016\[raport2012_science_p_25.10.xlsx]wyniki 2012_grupy'!$F$27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0099"/>
            </a:solidFill>
          </c:spPr>
          <c:cat>
            <c:strRef>
              <c:f>'\PISA_Rap_06_10_2016\Science\14112016\[raport2012_science_p_25.10.xlsx]wyniki 2012_grupy'!$B$28:$B$34</c:f>
              <c:strCache>
                <c:ptCount val="7"/>
                <c:pt idx="0">
                  <c:v>poniżej poziomu 1</c:v>
                </c:pt>
                <c:pt idx="1">
                  <c:v>poziom 1</c:v>
                </c:pt>
                <c:pt idx="2">
                  <c:v>poziom 2</c:v>
                </c:pt>
                <c:pt idx="3">
                  <c:v>poziom 3</c:v>
                </c:pt>
                <c:pt idx="4">
                  <c:v>poziom 4</c:v>
                </c:pt>
                <c:pt idx="5">
                  <c:v>poziom 5</c:v>
                </c:pt>
                <c:pt idx="6">
                  <c:v>poziom 6</c:v>
                </c:pt>
              </c:strCache>
            </c:strRef>
          </c:cat>
          <c:val>
            <c:numRef>
              <c:f>'\PISA_Rap_06_10_2016\Science\14112016\[raport2012_science_p_25.10.xlsx]wyniki 2012_grupy'!$F$28:$F$34</c:f>
              <c:numCache>
                <c:formatCode>0.0</c:formatCode>
                <c:ptCount val="7"/>
                <c:pt idx="0">
                  <c:v>0.30000000000000004</c:v>
                </c:pt>
                <c:pt idx="1">
                  <c:v>15.9</c:v>
                </c:pt>
                <c:pt idx="2">
                  <c:v>26.6</c:v>
                </c:pt>
                <c:pt idx="3">
                  <c:v>29.9</c:v>
                </c:pt>
                <c:pt idx="4">
                  <c:v>19.899999999999999</c:v>
                </c:pt>
                <c:pt idx="5">
                  <c:v>6.3</c:v>
                </c:pt>
                <c:pt idx="6">
                  <c:v>1</c:v>
                </c:pt>
              </c:numCache>
            </c:numRef>
          </c:val>
        </c:ser>
        <c:dLbls/>
        <c:axId val="107216256"/>
        <c:axId val="106509440"/>
      </c:barChart>
      <c:catAx>
        <c:axId val="107216256"/>
        <c:scaling>
          <c:orientation val="minMax"/>
        </c:scaling>
        <c:axPos val="b"/>
        <c:numFmt formatCode="General" sourceLinked="0"/>
        <c:tickLblPos val="nextTo"/>
        <c:crossAx val="106509440"/>
        <c:crosses val="autoZero"/>
        <c:auto val="1"/>
        <c:lblAlgn val="ctr"/>
        <c:lblOffset val="100"/>
      </c:catAx>
      <c:valAx>
        <c:axId val="106509440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rgbClr val="F6891E">
                      <a:tint val="66000"/>
                      <a:satMod val="160000"/>
                    </a:srgbClr>
                  </a:gs>
                  <a:gs pos="50000">
                    <a:srgbClr val="F6891E">
                      <a:tint val="44500"/>
                      <a:satMod val="160000"/>
                    </a:srgbClr>
                  </a:gs>
                  <a:gs pos="100000">
                    <a:srgbClr val="F6891E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.0" sourceLinked="1"/>
        <c:tickLblPos val="nextTo"/>
        <c:crossAx val="1072162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spPr>
    <a:noFill/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Arkusz1!$D$5</c:f>
              <c:strCache>
                <c:ptCount val="1"/>
                <c:pt idx="0">
                  <c:v>Polska</c:v>
                </c:pt>
              </c:strCache>
            </c:strRef>
          </c:tx>
          <c:spPr>
            <a:ln w="47625">
              <a:solidFill>
                <a:srgbClr val="003399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5111111111111118E-2"/>
                  <c:y val="1.85185185185185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prstDash val="dash"/>
              </a:ln>
            </c:spPr>
            <c:trendlineType val="linear"/>
          </c:trendline>
          <c:cat>
            <c:numRef>
              <c:f>Arkusz1!$E$4:$I$4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Arkusz1!$E$5:$I$5</c:f>
              <c:numCache>
                <c:formatCode>General</c:formatCode>
                <c:ptCount val="5"/>
                <c:pt idx="0">
                  <c:v>490</c:v>
                </c:pt>
                <c:pt idx="1">
                  <c:v>495</c:v>
                </c:pt>
                <c:pt idx="2">
                  <c:v>495</c:v>
                </c:pt>
                <c:pt idx="3">
                  <c:v>518</c:v>
                </c:pt>
                <c:pt idx="4">
                  <c:v>504</c:v>
                </c:pt>
              </c:numCache>
            </c:numRef>
          </c:val>
        </c:ser>
        <c:ser>
          <c:idx val="1"/>
          <c:order val="1"/>
          <c:tx>
            <c:strRef>
              <c:f>Arkusz1!$D$6</c:f>
              <c:strCache>
                <c:ptCount val="1"/>
                <c:pt idx="0">
                  <c:v>OECD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5111111111111118E-2"/>
                  <c:y val="-2.7777777777777877E-2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3E-2"/>
                      <c:h val="8.1018518518518517E-2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prstDash val="dash"/>
              </a:ln>
            </c:spPr>
            <c:trendlineType val="linear"/>
          </c:trendline>
          <c:cat>
            <c:numRef>
              <c:f>Arkusz1!$E$4:$I$4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Arkusz1!$E$6:$I$6</c:f>
              <c:numCache>
                <c:formatCode>General</c:formatCode>
                <c:ptCount val="5"/>
                <c:pt idx="0">
                  <c:v>500</c:v>
                </c:pt>
                <c:pt idx="1">
                  <c:v>498</c:v>
                </c:pt>
                <c:pt idx="2">
                  <c:v>496</c:v>
                </c:pt>
                <c:pt idx="3">
                  <c:v>494</c:v>
                </c:pt>
                <c:pt idx="4">
                  <c:v>490</c:v>
                </c:pt>
              </c:numCache>
            </c:numRef>
          </c:val>
        </c:ser>
        <c:dLbls/>
        <c:marker val="1"/>
        <c:axId val="98159232"/>
        <c:axId val="98165120"/>
      </c:lineChart>
      <c:catAx>
        <c:axId val="98159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98165120"/>
        <c:crosses val="autoZero"/>
        <c:auto val="1"/>
        <c:lblAlgn val="ctr"/>
        <c:lblOffset val="100"/>
      </c:catAx>
      <c:valAx>
        <c:axId val="98165120"/>
        <c:scaling>
          <c:orientation val="minMax"/>
          <c:min val="48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9815923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5301837270341266E-3"/>
          <c:y val="5.1400554097404488E-2"/>
          <c:w val="0.75102537182852203"/>
          <c:h val="0.8326195683872849"/>
        </c:manualLayout>
      </c:layout>
      <c:lineChart>
        <c:grouping val="standard"/>
        <c:ser>
          <c:idx val="0"/>
          <c:order val="0"/>
          <c:tx>
            <c:strRef>
              <c:f>trendy!$J$3</c:f>
              <c:strCache>
                <c:ptCount val="1"/>
                <c:pt idx="0">
                  <c:v>Polska - poziom 1 i poniżej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222440944881927E-2"/>
                  <c:y val="-5.09262904636920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333333333333411E-2"/>
                  <c:y val="-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411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"/>
                  <c:y val="7.87037037037037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888888888888884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prstDash val="dash"/>
              </a:ln>
            </c:spPr>
            <c:trendlineType val="linear"/>
          </c:trendline>
          <c:cat>
            <c:numRef>
              <c:f>trendy!$K$2:$O$2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trendy!$K$3:$O$3</c:f>
              <c:numCache>
                <c:formatCode>0.0%</c:formatCode>
                <c:ptCount val="5"/>
                <c:pt idx="0">
                  <c:v>0.22</c:v>
                </c:pt>
                <c:pt idx="1">
                  <c:v>0.19900000000000001</c:v>
                </c:pt>
                <c:pt idx="2">
                  <c:v>0.20500000000000004</c:v>
                </c:pt>
                <c:pt idx="3">
                  <c:v>0.14400000000000004</c:v>
                </c:pt>
                <c:pt idx="4">
                  <c:v>0.17200000000000001</c:v>
                </c:pt>
              </c:numCache>
            </c:numRef>
          </c:val>
        </c:ser>
        <c:ser>
          <c:idx val="1"/>
          <c:order val="1"/>
          <c:tx>
            <c:strRef>
              <c:f>trendy!$J$4</c:f>
              <c:strCache>
                <c:ptCount val="1"/>
                <c:pt idx="0">
                  <c:v>Polska - poziom 5 i powyżej </c:v>
                </c:pt>
              </c:strCache>
            </c:strRef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333333333333411E-2"/>
                  <c:y val="6.48148148148148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333333333333411E-2"/>
                  <c:y val="5.55555555555555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411E-2"/>
                  <c:y val="5.55555555555555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"/>
                  <c:y val="-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333333333333411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prstDash val="dash"/>
              </a:ln>
            </c:spPr>
            <c:trendlineType val="linear"/>
          </c:trendline>
          <c:cat>
            <c:numRef>
              <c:f>trendy!$K$2:$O$2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trendy!$K$4:$O$4</c:f>
              <c:numCache>
                <c:formatCode>0.0%</c:formatCode>
                <c:ptCount val="5"/>
                <c:pt idx="0">
                  <c:v>0.10100000000000002</c:v>
                </c:pt>
                <c:pt idx="1">
                  <c:v>0.10600000000000002</c:v>
                </c:pt>
                <c:pt idx="2">
                  <c:v>0.10400000000000002</c:v>
                </c:pt>
                <c:pt idx="3">
                  <c:v>0.16700000000000001</c:v>
                </c:pt>
                <c:pt idx="4">
                  <c:v>0.12200000000000003</c:v>
                </c:pt>
              </c:numCache>
            </c:numRef>
          </c:val>
        </c:ser>
        <c:dLbls/>
        <c:marker val="1"/>
        <c:axId val="98225152"/>
        <c:axId val="98243328"/>
      </c:lineChart>
      <c:catAx>
        <c:axId val="98225152"/>
        <c:scaling>
          <c:orientation val="minMax"/>
        </c:scaling>
        <c:axPos val="b"/>
        <c:numFmt formatCode="General" sourceLinked="1"/>
        <c:tickLblPos val="nextTo"/>
        <c:crossAx val="98243328"/>
        <c:crosses val="autoZero"/>
        <c:auto val="1"/>
        <c:lblAlgn val="ctr"/>
        <c:lblOffset val="100"/>
      </c:catAx>
      <c:valAx>
        <c:axId val="98243328"/>
        <c:scaling>
          <c:orientation val="minMax"/>
        </c:scaling>
        <c:delete val="1"/>
        <c:axPos val="l"/>
        <c:numFmt formatCode="0.0%" sourceLinked="1"/>
        <c:tickLblPos val="none"/>
        <c:crossAx val="9822515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8055555555555567"/>
          <c:y val="0.15201006124234481"/>
          <c:w val="0.20277777777777778"/>
          <c:h val="0.63116506270049622"/>
        </c:manualLayout>
      </c:layout>
      <c:txPr>
        <a:bodyPr/>
        <a:lstStyle/>
        <a:p>
          <a:pPr>
            <a:defRPr sz="1200" baseline="0"/>
          </a:pPr>
          <a:endParaRPr lang="pl-PL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DEC1A0-5ED5-4983-836E-8226B1A37F53}" type="datetimeFigureOut">
              <a:rPr lang="pl-PL" altLang="pl-PL"/>
              <a:pPr>
                <a:defRPr/>
              </a:pPr>
              <a:t>2016-12-06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6125"/>
            <a:ext cx="526415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6" rIns="88212" bIns="44106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68812"/>
          </a:xfrm>
          <a:prstGeom prst="rect">
            <a:avLst/>
          </a:prstGeom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4813" cy="495300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34513"/>
            <a:ext cx="2944813" cy="495300"/>
          </a:xfrm>
          <a:prstGeom prst="rect">
            <a:avLst/>
          </a:prstGeom>
        </p:spPr>
        <p:txBody>
          <a:bodyPr vert="horz" wrap="square" lIns="88212" tIns="44106" rIns="88212" bIns="441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43AD63-40F0-41B4-9990-1556440F8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649514-35C7-4AB8-BF29-EE3070E0792C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EB6604-197D-4621-83F6-3E67C61AE77D}" type="slidenum">
              <a:rPr lang="pl-PL" altLang="pl-PL" smtClean="0">
                <a:solidFill>
                  <a:srgbClr val="000000"/>
                </a:solidFill>
              </a:rPr>
              <a:pPr/>
              <a:t>31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cs typeface="Arial" charset="0"/>
            </a:endParaRPr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6796E-79E5-4E77-A5E5-0E9D774585CC}" type="slidenum">
              <a:rPr lang="pl-PL" altLang="pl-PL" smtClean="0">
                <a:solidFill>
                  <a:srgbClr val="000000"/>
                </a:solidFill>
              </a:rPr>
              <a:pPr/>
              <a:t>32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C48B89-7660-4A6A-9FA6-3A88164B0D99}" type="slidenum">
              <a:rPr lang="pl-PL" altLang="pl-PL" smtClean="0">
                <a:solidFill>
                  <a:srgbClr val="000000"/>
                </a:solidFill>
              </a:rPr>
              <a:pPr/>
              <a:t>33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2FC836-68B2-4986-A963-1BC744F9A60C}" type="slidenum">
              <a:rPr lang="pl-PL" altLang="pl-PL" smtClean="0">
                <a:solidFill>
                  <a:srgbClr val="000000"/>
                </a:solidFill>
              </a:rPr>
              <a:pPr/>
              <a:t>34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8B2B3-71BE-441B-8899-8604C614B3DF}" type="slidenum">
              <a:rPr lang="pl-PL" altLang="pl-PL" smtClean="0">
                <a:solidFill>
                  <a:srgbClr val="000000"/>
                </a:solidFill>
              </a:rPr>
              <a:pPr/>
              <a:t>36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E51C3-9D30-42AF-9C81-6DB6128BB798}" type="slidenum">
              <a:rPr lang="pl-PL" altLang="pl-PL" smtClean="0"/>
              <a:pPr/>
              <a:t>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pl-PL" altLang="pl-PL" smtClean="0">
                <a:cs typeface="Arial" charset="0"/>
              </a:rPr>
              <a:t>Poprawiłem wykres.    Po prawej PISA 2012 jest tu na siłę. Inna konwencja inne kraje, wyrzuciłbym.</a:t>
            </a: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8F57B-5E44-45F4-B625-0DF180AF7F45}" type="slidenum">
              <a:rPr lang="pl-PL" altLang="pl-PL" smtClean="0"/>
              <a:pPr/>
              <a:t>6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pl-PL" altLang="pl-PL" smtClean="0">
                <a:cs typeface="Arial" charset="0"/>
              </a:rPr>
              <a:t>Dopisałem nazwę osi, żeby było wiadomo co to za liczby</a:t>
            </a:r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6CAF38-C3E7-4266-8239-938D69C66E33}" type="slidenum">
              <a:rPr lang="pl-PL" altLang="pl-PL" smtClean="0"/>
              <a:pPr/>
              <a:t>12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pl-PL" altLang="pl-PL" smtClean="0">
                <a:cs typeface="Arial" charset="0"/>
              </a:rPr>
              <a:t>Zmieniłem nazwę wykresu</a:t>
            </a: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6691F1-4AA4-4DEE-977A-314FF8DEC2D4}" type="slidenum">
              <a:rPr lang="pl-PL" altLang="pl-PL" smtClean="0"/>
              <a:pPr/>
              <a:t>20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pl-PL" altLang="pl-PL" smtClean="0">
                <a:cs typeface="Arial" charset="0"/>
              </a:rPr>
              <a:t>Poprawiłem wykres. Czy tabela na pewno jest ok? Nie wyróżniamy kolorem OECD?</a:t>
            </a:r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45397C-5107-49C2-8583-2462E004FB57}" type="slidenum">
              <a:rPr lang="pl-PL" altLang="pl-PL" smtClean="0"/>
              <a:pPr/>
              <a:t>23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pl-PL" altLang="pl-PL" smtClean="0">
                <a:cs typeface="Arial" charset="0"/>
              </a:rPr>
              <a:t>Zmieniłem pkt. Zamiast p.</a:t>
            </a: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AE798C-251D-4CBA-BB09-5683E5CAE5FD}" type="slidenum">
              <a:rPr lang="pl-PL" altLang="pl-PL" smtClean="0"/>
              <a:pPr/>
              <a:t>24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pl-PL" altLang="pl-PL" smtClean="0">
                <a:cs typeface="Arial" charset="0"/>
              </a:rPr>
              <a:t>Poprawiłem wykres</a:t>
            </a:r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1E245-79B9-4156-A897-85C3A920BD37}" type="slidenum">
              <a:rPr lang="pl-PL" altLang="pl-PL" smtClean="0"/>
              <a:pPr/>
              <a:t>25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pl-PL" altLang="pl-PL" smtClean="0">
                <a:cs typeface="Arial" charset="0"/>
              </a:rPr>
              <a:t>Tekst mówi to samo co wykres. Po co jest ten wykres?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118F12-681F-4E47-8DB6-41976562C6F5}" type="slidenum">
              <a:rPr lang="pl-PL" altLang="pl-PL" smtClean="0"/>
              <a:pPr/>
              <a:t>26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_IBE-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3402013" y="6589713"/>
            <a:ext cx="252095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dirty="0" smtClean="0">
              <a:cs typeface="+mn-cs"/>
            </a:endParaRPr>
          </a:p>
        </p:txBody>
      </p: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50" y="6446838"/>
            <a:ext cx="28082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2013" y="1476375"/>
            <a:ext cx="6697662" cy="4392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pt-PT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2013" y="6156325"/>
            <a:ext cx="6840537" cy="419100"/>
          </a:xfrm>
        </p:spPr>
        <p:txBody>
          <a:bodyPr/>
          <a:lstStyle>
            <a:lvl1pPr>
              <a:defRPr sz="1000"/>
            </a:lvl1pPr>
          </a:lstStyle>
          <a:p>
            <a:r>
              <a:rPr lang="pt-PT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A548D6-DA14-4D55-BAF0-5C0E1571B731}" type="datetime1">
              <a:rPr lang="en-US" altLang="pl-PL"/>
              <a:pPr>
                <a:defRPr/>
              </a:pPr>
              <a:t>12/6/2016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lIns="104306" tIns="52153" rIns="104306" bIns="52153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PISA 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3E91BD-C899-467B-89B0-CCF1DD5F1D0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z komentar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58468" y="1548383"/>
            <a:ext cx="5831556" cy="46682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_IBE-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3402013" y="6589713"/>
            <a:ext cx="252095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50" y="6446838"/>
            <a:ext cx="28082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2013" y="1476375"/>
            <a:ext cx="6697662" cy="4392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pt-PT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2013" y="6156325"/>
            <a:ext cx="6840537" cy="419100"/>
          </a:xfrm>
        </p:spPr>
        <p:txBody>
          <a:bodyPr/>
          <a:lstStyle>
            <a:lvl1pPr>
              <a:defRPr sz="1000"/>
            </a:lvl1pPr>
          </a:lstStyle>
          <a:p>
            <a:r>
              <a:rPr lang="pt-PT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6140" y="5724847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958453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663303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pl-PL" altLang="pl-PL" sz="2000" b="1" smtClean="0">
                <a:solidFill>
                  <a:srgbClr val="FFFFFF"/>
                </a:solidFill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2334323"/>
            <a:ext cx="3517900" cy="112740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1404367"/>
            <a:ext cx="5976938" cy="5350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3492599"/>
            <a:ext cx="3517900" cy="33123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pl-PL" altLang="pl-PL" sz="2000" b="1" smtClean="0">
                <a:solidFill>
                  <a:srgbClr val="FFFFFF"/>
                </a:solidFill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6FC71A-774F-40FE-817B-6667877B736E}" type="datetime1">
              <a:rPr lang="en-US" altLang="pl-PL"/>
              <a:pPr>
                <a:defRPr/>
              </a:pPr>
              <a:t>12/6/2016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lIns="104306" tIns="52153" rIns="104306" bIns="52153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PISA 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99BAAB-599C-413E-82B0-6EA56CB9C13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6140" y="5724847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z komentar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58468" y="1548383"/>
            <a:ext cx="5831556" cy="46682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_IBE-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3402013" y="6589713"/>
            <a:ext cx="252095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50" y="6446838"/>
            <a:ext cx="28082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2013" y="1476375"/>
            <a:ext cx="6697662" cy="4392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pt-PT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2013" y="6156325"/>
            <a:ext cx="6840537" cy="419100"/>
          </a:xfrm>
        </p:spPr>
        <p:txBody>
          <a:bodyPr/>
          <a:lstStyle>
            <a:lvl1pPr>
              <a:defRPr sz="1000"/>
            </a:lvl1pPr>
          </a:lstStyle>
          <a:p>
            <a:r>
              <a:rPr lang="pt-PT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6140" y="5724847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958453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663303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+mn-cs"/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2334323"/>
            <a:ext cx="3517900" cy="112740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1404367"/>
            <a:ext cx="5976938" cy="5350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3492599"/>
            <a:ext cx="3517900" cy="33123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000" b="1" dirty="0" smtClean="0">
                <a:solidFill>
                  <a:srgbClr val="FFFFFF"/>
                </a:solidFill>
                <a:cs typeface="+mn-cs"/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lIns="104306" tIns="52153" rIns="104306" bIns="52153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FC43E5-7F88-48ED-AD82-4F87D90F8CBC}" type="datetime1">
              <a:rPr lang="en-US"/>
              <a:pPr>
                <a:defRPr/>
              </a:pPr>
              <a:t>12/6/2016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lIns="104306" tIns="52153" rIns="104306" bIns="52153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PISA 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8366BF-F35C-472D-8F57-73A652541F6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958453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663303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_IBE-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3402013" y="6589713"/>
            <a:ext cx="252095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50" y="6446838"/>
            <a:ext cx="28082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2013" y="1476375"/>
            <a:ext cx="6697662" cy="4392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pt-PT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2013" y="6156325"/>
            <a:ext cx="6840537" cy="419100"/>
          </a:xfrm>
        </p:spPr>
        <p:txBody>
          <a:bodyPr/>
          <a:lstStyle>
            <a:lvl1pPr>
              <a:defRPr sz="1000"/>
            </a:lvl1pPr>
          </a:lstStyle>
          <a:p>
            <a:r>
              <a:rPr lang="pt-PT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6140" y="5724847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958453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663303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000" b="1" smtClean="0">
                <a:solidFill>
                  <a:srgbClr val="FFFFFF"/>
                </a:solidFill>
                <a:cs typeface="+mn-cs"/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2334323"/>
            <a:ext cx="3517900" cy="112740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1404367"/>
            <a:ext cx="5976938" cy="5350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3492599"/>
            <a:ext cx="3517900" cy="33123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000" b="1" smtClean="0">
                <a:solidFill>
                  <a:srgbClr val="FFFFFF"/>
                </a:solidFill>
                <a:cs typeface="+mn-cs"/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331913"/>
            <a:ext cx="39497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18308" y="108223"/>
            <a:ext cx="8051800" cy="10081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7D4B75-BEFE-4EC2-8467-EDCF4DFFE3FF}" type="datetime1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lIns="91424" tIns="45712" rIns="91424" bIns="45712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PISA 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6EC8C0-A72B-4AD4-BE9A-C5567E48491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pl-PL" altLang="pl-PL" sz="2000" b="1" smtClean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2334323"/>
            <a:ext cx="3517900" cy="112740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1404367"/>
            <a:ext cx="5976938" cy="5350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3492599"/>
            <a:ext cx="3517900" cy="33123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 bwMode="auto">
          <a:xfrm>
            <a:off x="1817688" y="107950"/>
            <a:ext cx="8051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pl-PL" altLang="pl-PL" sz="2000" b="1" smtClean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813" y="1331913"/>
            <a:ext cx="8483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l-PL" smtClean="0"/>
              <a:t>Kliknij, aby edytować style wzorca tekstu</a:t>
            </a:r>
          </a:p>
          <a:p>
            <a:pPr lvl="1"/>
            <a:r>
              <a:rPr lang="pt-PT" altLang="pl-PL" smtClean="0"/>
              <a:t>Drugi pozio</a:t>
            </a:r>
            <a:r>
              <a:rPr lang="pl-PL" altLang="pl-PL" smtClean="0"/>
              <a:t>m</a:t>
            </a:r>
            <a:endParaRPr lang="pt-PT" altLang="pl-PL" smtClean="0"/>
          </a:p>
        </p:txBody>
      </p:sp>
      <p:pic>
        <p:nvPicPr>
          <p:cNvPr id="1027" name="Obraz 3" descr="symbol-IBE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388" y="95250"/>
            <a:ext cx="8636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Obraz 5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0488" y="1196975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674813" y="1588"/>
            <a:ext cx="9018587" cy="11874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sz="2400" b="1" dirty="0" smtClean="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707" r:id="rId8"/>
    <p:sldLayoutId id="2147484708" r:id="rId9"/>
    <p:sldLayoutId id="2147484709" r:id="rId10"/>
    <p:sldLayoutId id="2147484658" r:id="rId11"/>
    <p:sldLayoutId id="2147484659" r:id="rId12"/>
    <p:sldLayoutId id="2147484660" r:id="rId13"/>
    <p:sldLayoutId id="2147484661" r:id="rId14"/>
    <p:sldLayoutId id="2147484662" r:id="rId15"/>
    <p:sldLayoutId id="2147484663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465138" indent="-28575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pt_IBE-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9"/>
          <p:cNvSpPr>
            <a:spLocks noChangeArrowheads="1"/>
          </p:cNvSpPr>
          <p:nvPr userDrawn="1"/>
        </p:nvSpPr>
        <p:spPr bwMode="auto">
          <a:xfrm>
            <a:off x="3402013" y="5580063"/>
            <a:ext cx="70167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pl-PL" altLang="pl-PL" sz="1200" b="1" smtClean="0"/>
              <a:t>Instytut Badań Edukacyjnych</a:t>
            </a:r>
          </a:p>
          <a:p>
            <a:pPr>
              <a:defRPr/>
            </a:pPr>
            <a:r>
              <a:rPr kumimoji="0" lang="pl-PL" altLang="pl-PL" sz="1200" smtClean="0"/>
              <a:t>ul. Górczewska 8, 01-180 Warszawa</a:t>
            </a:r>
          </a:p>
          <a:p>
            <a:pPr>
              <a:defRPr/>
            </a:pPr>
            <a:r>
              <a:rPr kumimoji="0" lang="pl-PL" altLang="pl-PL" sz="1200" smtClean="0"/>
              <a:t>tel.: (22) 241 71 00, e-mail: </a:t>
            </a:r>
            <a:r>
              <a:rPr kumimoji="0" lang="pl-PL" altLang="pl-PL" sz="1200" u="sng" smtClean="0">
                <a:solidFill>
                  <a:srgbClr val="F58220"/>
                </a:solidFill>
              </a:rPr>
              <a:t>ibe@ibe.edu.pl</a:t>
            </a:r>
          </a:p>
        </p:txBody>
      </p:sp>
      <p:sp>
        <p:nvSpPr>
          <p:cNvPr id="2052" name="Prostokąt 3"/>
          <p:cNvSpPr>
            <a:spLocks noChangeArrowheads="1"/>
          </p:cNvSpPr>
          <p:nvPr userDrawn="1"/>
        </p:nvSpPr>
        <p:spPr bwMode="auto">
          <a:xfrm>
            <a:off x="3402013" y="6589713"/>
            <a:ext cx="252095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dirty="0" smtClean="0">
              <a:cs typeface="+mn-cs"/>
            </a:endParaRPr>
          </a:p>
        </p:txBody>
      </p:sp>
      <p:pic>
        <p:nvPicPr>
          <p:cNvPr id="2053" name="Obraz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2450" y="6446838"/>
            <a:ext cx="28082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az 6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4313" y="1476375"/>
            <a:ext cx="29797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813" y="1331913"/>
            <a:ext cx="8483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l-PL" smtClean="0"/>
              <a:t>Kliknij, aby edytować style wzorca tekstu</a:t>
            </a:r>
          </a:p>
          <a:p>
            <a:pPr lvl="1"/>
            <a:r>
              <a:rPr lang="pt-PT" altLang="pl-PL" smtClean="0"/>
              <a:t>Drugi pozio</a:t>
            </a:r>
            <a:r>
              <a:rPr lang="pl-PL" altLang="pl-PL" smtClean="0"/>
              <a:t>m</a:t>
            </a:r>
            <a:endParaRPr lang="pt-PT" altLang="pl-PL" smtClean="0"/>
          </a:p>
        </p:txBody>
      </p:sp>
      <p:pic>
        <p:nvPicPr>
          <p:cNvPr id="3075" name="Obraz 3" descr="symbol-IBE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388" y="95250"/>
            <a:ext cx="8636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Obraz 5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0488" y="1196975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674813" y="1588"/>
            <a:ext cx="9018587" cy="11874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sz="2400" b="1" dirty="0" smtClean="0">
              <a:solidFill>
                <a:srgbClr val="FFFF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711" r:id="rId8"/>
    <p:sldLayoutId id="2147484712" r:id="rId9"/>
    <p:sldLayoutId id="2147484713" r:id="rId10"/>
    <p:sldLayoutId id="2147484672" r:id="rId11"/>
    <p:sldLayoutId id="2147484673" r:id="rId12"/>
    <p:sldLayoutId id="2147484674" r:id="rId13"/>
    <p:sldLayoutId id="2147484675" r:id="rId14"/>
    <p:sldLayoutId id="2147484676" r:id="rId15"/>
    <p:sldLayoutId id="2147484677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465138" indent="-28575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pt_IBE-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"/>
          <p:cNvSpPr>
            <a:spLocks noChangeArrowheads="1"/>
          </p:cNvSpPr>
          <p:nvPr userDrawn="1"/>
        </p:nvSpPr>
        <p:spPr bwMode="auto">
          <a:xfrm>
            <a:off x="3402013" y="5580063"/>
            <a:ext cx="70167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pl-PL" altLang="pl-PL" sz="1200" b="1" smtClean="0">
                <a:solidFill>
                  <a:srgbClr val="000000"/>
                </a:solidFill>
              </a:rPr>
              <a:t>Instytut Badań Edukacyjnych</a:t>
            </a:r>
          </a:p>
          <a:p>
            <a:pPr>
              <a:defRPr/>
            </a:pPr>
            <a:r>
              <a:rPr kumimoji="0" lang="pl-PL" altLang="pl-PL" sz="1200" smtClean="0">
                <a:solidFill>
                  <a:srgbClr val="000000"/>
                </a:solidFill>
              </a:rPr>
              <a:t>ul. Górczewska 8, 01-180 Warszawa</a:t>
            </a:r>
          </a:p>
          <a:p>
            <a:pPr>
              <a:defRPr/>
            </a:pPr>
            <a:r>
              <a:rPr kumimoji="0" lang="pl-PL" altLang="pl-PL" sz="1200" smtClean="0">
                <a:solidFill>
                  <a:srgbClr val="000000"/>
                </a:solidFill>
              </a:rPr>
              <a:t>tel.: (22) 241 71 00, e-mail: </a:t>
            </a:r>
            <a:r>
              <a:rPr kumimoji="0" lang="pl-PL" altLang="pl-PL" sz="1200" u="sng" smtClean="0">
                <a:solidFill>
                  <a:srgbClr val="F58220"/>
                </a:solidFill>
              </a:rPr>
              <a:t>ibe@ibe.edu.pl</a:t>
            </a:r>
          </a:p>
        </p:txBody>
      </p:sp>
      <p:sp>
        <p:nvSpPr>
          <p:cNvPr id="2052" name="Prostokąt 3"/>
          <p:cNvSpPr>
            <a:spLocks noChangeArrowheads="1"/>
          </p:cNvSpPr>
          <p:nvPr userDrawn="1"/>
        </p:nvSpPr>
        <p:spPr bwMode="auto">
          <a:xfrm>
            <a:off x="3402013" y="6589713"/>
            <a:ext cx="252095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101" name="Obraz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2450" y="6446838"/>
            <a:ext cx="28082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az 6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4313" y="1476375"/>
            <a:ext cx="29797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813" y="1331913"/>
            <a:ext cx="8483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l-PL" smtClean="0"/>
              <a:t>Kliknij, aby edytować style wzorca tekstu</a:t>
            </a:r>
          </a:p>
          <a:p>
            <a:pPr lvl="1"/>
            <a:r>
              <a:rPr lang="pt-PT" altLang="pl-PL" smtClean="0"/>
              <a:t>Drugi pozio</a:t>
            </a:r>
            <a:r>
              <a:rPr lang="pl-PL" altLang="pl-PL" smtClean="0"/>
              <a:t>m</a:t>
            </a:r>
            <a:endParaRPr lang="pt-PT" altLang="pl-PL" smtClean="0"/>
          </a:p>
        </p:txBody>
      </p:sp>
      <p:pic>
        <p:nvPicPr>
          <p:cNvPr id="5123" name="Obraz 3" descr="symbol-IBE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388" y="95250"/>
            <a:ext cx="8636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Obraz 5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0488" y="1196975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674813" y="1588"/>
            <a:ext cx="9018587" cy="118745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lIns="180000" tIns="18000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sz="2400" b="1" dirty="0" smtClean="0">
              <a:solidFill>
                <a:srgbClr val="FFFF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715" r:id="rId8"/>
    <p:sldLayoutId id="2147484716" r:id="rId9"/>
    <p:sldLayoutId id="2147484717" r:id="rId10"/>
    <p:sldLayoutId id="2147484686" r:id="rId11"/>
    <p:sldLayoutId id="2147484687" r:id="rId12"/>
    <p:sldLayoutId id="2147484688" r:id="rId13"/>
    <p:sldLayoutId id="2147484689" r:id="rId14"/>
    <p:sldLayoutId id="2147484690" r:id="rId15"/>
    <p:sldLayoutId id="2147484691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65138" indent="-28575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813" y="1331913"/>
            <a:ext cx="8483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l-PL" smtClean="0"/>
              <a:t>Kliknij, aby edytować style wzorca tekstu</a:t>
            </a:r>
          </a:p>
          <a:p>
            <a:pPr lvl="1"/>
            <a:r>
              <a:rPr lang="pt-PT" altLang="pl-PL" smtClean="0"/>
              <a:t>Drugi pozio</a:t>
            </a:r>
            <a:r>
              <a:rPr lang="pl-PL" altLang="pl-PL" smtClean="0"/>
              <a:t>m</a:t>
            </a:r>
            <a:endParaRPr lang="pt-PT" altLang="pl-PL" smtClean="0"/>
          </a:p>
        </p:txBody>
      </p:sp>
      <p:pic>
        <p:nvPicPr>
          <p:cNvPr id="6147" name="Obraz 3" descr="symbol-IBE.gif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6388" y="95250"/>
            <a:ext cx="8636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Obraz 5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0488" y="1196975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674813" y="1588"/>
            <a:ext cx="9018587" cy="118745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lIns="180000" tIns="18000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altLang="pl-PL" sz="2400" b="1" dirty="0" smtClean="0">
              <a:solidFill>
                <a:srgbClr val="FFFF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719" r:id="rId8"/>
    <p:sldLayoutId id="2147484720" r:id="rId9"/>
    <p:sldLayoutId id="2147484698" r:id="rId10"/>
    <p:sldLayoutId id="2147484699" r:id="rId11"/>
    <p:sldLayoutId id="2147484700" r:id="rId12"/>
    <p:sldLayoutId id="2147484701" r:id="rId13"/>
    <p:sldLayoutId id="2147484702" r:id="rId14"/>
    <p:sldLayoutId id="2147484703" r:id="rId15"/>
    <p:sldLayoutId id="2147484704" r:id="rId16"/>
    <p:sldLayoutId id="2147484705" r:id="rId17"/>
    <p:sldLayoutId id="2147484721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65138" indent="-28575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Wykres_programu_Microsoft_Office_Excel2.xls"/><Relationship Id="rId4" Type="http://schemas.openxmlformats.org/officeDocument/2006/relationships/package" Target="../embeddings/Word_2007_Document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Wykres_programu_Microsoft_Office_Excel3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Arkusz_programu_Microsoft_Office_Excel_97_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825750" y="1692275"/>
            <a:ext cx="7867650" cy="1439863"/>
          </a:xfrm>
          <a:solidFill>
            <a:srgbClr val="003366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19138" eaLnBrk="1" hangingPunct="1"/>
            <a:r>
              <a:rPr lang="pl-PL" altLang="pl-PL" smtClean="0">
                <a:solidFill>
                  <a:schemeClr val="bg1"/>
                </a:solidFill>
                <a:cs typeface="Arial" charset="0"/>
              </a:rPr>
              <a:t>WYNIKI PISA 2015 W POLSCE</a:t>
            </a:r>
          </a:p>
        </p:txBody>
      </p:sp>
      <p:pic>
        <p:nvPicPr>
          <p:cNvPr id="2355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4284663"/>
            <a:ext cx="3095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4572000"/>
            <a:ext cx="32956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mtClean="0">
                <a:cs typeface="Arial" charset="0"/>
              </a:rPr>
              <a:t>Odsetki uczniów na najniższych i najwyższych poziomach w latach 2006-2015 wraz z linią trendu</a:t>
            </a:r>
          </a:p>
        </p:txBody>
      </p:sp>
      <p:graphicFrame>
        <p:nvGraphicFramePr>
          <p:cNvPr id="32771" name="Obiekt 9"/>
          <p:cNvGraphicFramePr>
            <a:graphicFrameLocks noChangeAspect="1"/>
          </p:cNvGraphicFramePr>
          <p:nvPr/>
        </p:nvGraphicFramePr>
        <p:xfrm>
          <a:off x="2809875" y="1763713"/>
          <a:ext cx="7153275" cy="4681537"/>
        </p:xfrm>
        <a:graphic>
          <a:graphicData uri="http://schemas.openxmlformats.org/presentationml/2006/ole">
            <p:oleObj spid="_x0000_s32771" name="Arkusz" r:id="rId3" imgW="9429753" imgH="6172423" progId="Excel.Sheet.12">
              <p:embed/>
            </p:oleObj>
          </a:graphicData>
        </a:graphic>
      </p:graphicFrame>
      <p:sp>
        <p:nvSpPr>
          <p:cNvPr id="32772" name="PoleTekstowe 10"/>
          <p:cNvSpPr txBox="1">
            <a:spLocks noChangeArrowheads="1"/>
          </p:cNvSpPr>
          <p:nvPr/>
        </p:nvSpPr>
        <p:spPr bwMode="auto">
          <a:xfrm>
            <a:off x="3073400" y="368300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altLang="pl-PL" b="1">
              <a:solidFill>
                <a:schemeClr val="bg1"/>
              </a:solidFill>
            </a:endParaRPr>
          </a:p>
        </p:txBody>
      </p:sp>
      <p:sp>
        <p:nvSpPr>
          <p:cNvPr id="32773" name="Symbol zastępczy zawartości 2"/>
          <p:cNvSpPr txBox="1">
            <a:spLocks/>
          </p:cNvSpPr>
          <p:nvPr/>
        </p:nvSpPr>
        <p:spPr bwMode="auto">
          <a:xfrm>
            <a:off x="522288" y="2268538"/>
            <a:ext cx="18764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r>
              <a:rPr lang="pl-PL" altLang="pl-PL" sz="2200"/>
              <a:t>W latach 2006-2012 odsetek najsłabszych uczniów malał. W 2015 powrócił do poziomu z 2006r.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r>
              <a:rPr lang="pl-PL" altLang="pl-PL" sz="2200"/>
              <a:t>W przypadku uczniów najlepszych jest podobnie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endParaRPr lang="pl-PL" altLang="pl-PL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64235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Pomiar umiejętności i wiadomości w 2006 i 2015 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47838" y="1423988"/>
          <a:ext cx="8567737" cy="4660900"/>
        </p:xfrm>
        <a:graphic>
          <a:graphicData uri="http://schemas.openxmlformats.org/drawingml/2006/table">
            <a:tbl>
              <a:tblPr/>
              <a:tblGrid>
                <a:gridCol w="4278312"/>
                <a:gridCol w="1071563"/>
                <a:gridCol w="1073150"/>
                <a:gridCol w="1071562"/>
                <a:gridCol w="1073150"/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OECD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Polska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gridSpan="5"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Umiejętności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Wyjaśnianie zjawisk przyrodniczych w sposób naukowy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506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Planowanie i ocena poprawności procedur badawczych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483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Interpretacja danych i dowodów naukowych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494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gridSpan="5"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Wiadomości</a:t>
                      </a: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Świat fizyczny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Świat organizmów żywych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492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Ziemia i kosmos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494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509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F58220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34922" marR="34922" marT="34925" marB="349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61" name="Symbol zastępczy zawartości 2"/>
          <p:cNvSpPr txBox="1">
            <a:spLocks/>
          </p:cNvSpPr>
          <p:nvPr/>
        </p:nvSpPr>
        <p:spPr bwMode="auto">
          <a:xfrm>
            <a:off x="450850" y="6372225"/>
            <a:ext cx="9864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r>
              <a:rPr lang="pl-PL" altLang="pl-PL" sz="2000"/>
              <a:t>Wyniki polskich 15-latków są zbliżone na wszystkich skalach umiejętności oraz wiadomości w 2015 r., natomiast w 2006 r. nie były tak zrównoważone, a wiedza faktograficzna górowała nad umiejętnościami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424862" cy="1081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Różnice w wynikach dziewcząt i chłopców</a:t>
            </a:r>
            <a:br>
              <a:rPr lang="pl-PL" altLang="pl-PL" sz="2800" smtClean="0">
                <a:cs typeface="Arial" charset="0"/>
              </a:rPr>
            </a:br>
            <a:endParaRPr lang="pl-PL" altLang="pl-PL" sz="2800" smtClean="0">
              <a:cs typeface="Arial" charset="0"/>
            </a:endParaRPr>
          </a:p>
        </p:txBody>
      </p:sp>
      <p:pic>
        <p:nvPicPr>
          <p:cNvPr id="3481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688" y="1584325"/>
            <a:ext cx="75406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Prostokąt 2"/>
          <p:cNvSpPr>
            <a:spLocks noChangeArrowheads="1"/>
          </p:cNvSpPr>
          <p:nvPr/>
        </p:nvSpPr>
        <p:spPr bwMode="auto">
          <a:xfrm>
            <a:off x="954088" y="6445250"/>
            <a:ext cx="9072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/>
              <a:t>W 2015 r. chłopcy osiągnęli statystycznie istotnie wyższy wynik od dziewcząt, podczas gdy w 2009 r. to dziewczęta dominowały. </a:t>
            </a:r>
          </a:p>
        </p:txBody>
      </p:sp>
      <p:sp>
        <p:nvSpPr>
          <p:cNvPr id="34821" name="pole tekstowe 1"/>
          <p:cNvSpPr txBox="1">
            <a:spLocks noChangeArrowheads="1"/>
          </p:cNvSpPr>
          <p:nvPr/>
        </p:nvSpPr>
        <p:spPr bwMode="auto">
          <a:xfrm>
            <a:off x="4699000" y="5653088"/>
            <a:ext cx="2376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>
                <a:solidFill>
                  <a:srgbClr val="003366"/>
                </a:solidFill>
                <a:latin typeface="Calibri" pitchFamily="34" charset="0"/>
              </a:rPr>
              <a:t>Różnice w pkt. PISA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64235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400" smtClean="0">
                <a:cs typeface="Arial" charset="0"/>
              </a:rPr>
              <a:t>Trudność zadań kotwiczących w badaniach 2006 i 2015 </a:t>
            </a:r>
          </a:p>
        </p:txBody>
      </p:sp>
      <p:pic>
        <p:nvPicPr>
          <p:cNvPr id="3584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8188" y="1600200"/>
            <a:ext cx="7324725" cy="5276850"/>
          </a:xfrm>
        </p:spPr>
      </p:pic>
      <p:sp>
        <p:nvSpPr>
          <p:cNvPr id="35844" name="Symbol zastępczy zawartości 2"/>
          <p:cNvSpPr txBox="1">
            <a:spLocks/>
          </p:cNvSpPr>
          <p:nvPr/>
        </p:nvSpPr>
        <p:spPr bwMode="auto">
          <a:xfrm>
            <a:off x="450850" y="2700338"/>
            <a:ext cx="28082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r>
              <a:rPr lang="pl-PL" altLang="pl-PL" sz="2800"/>
              <a:t>W porównaniu z 2006 r. polscy uczniowie rozwiązywali lepiej 50 zadań, a gorzej - 29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mtClean="0">
                <a:cs typeface="Arial" charset="0"/>
              </a:rPr>
              <a:t>PRZYKŁADOWE ZADANIE</a:t>
            </a:r>
          </a:p>
        </p:txBody>
      </p:sp>
      <p:pic>
        <p:nvPicPr>
          <p:cNvPr id="36867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116013"/>
            <a:ext cx="87344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 bwMode="auto">
          <a:xfrm>
            <a:off x="1817688" y="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mtClean="0">
                <a:cs typeface="Arial" charset="0"/>
              </a:rPr>
              <a:t>PRZYKŁADOWE ZADANIE</a:t>
            </a:r>
          </a:p>
        </p:txBody>
      </p:sp>
      <p:pic>
        <p:nvPicPr>
          <p:cNvPr id="37891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1031875"/>
            <a:ext cx="8874125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mtClean="0">
                <a:cs typeface="Arial" charset="0"/>
              </a:rPr>
              <a:t>PRZYKŁADOWE ZADANIE</a:t>
            </a:r>
          </a:p>
        </p:txBody>
      </p:sp>
      <p:pic>
        <p:nvPicPr>
          <p:cNvPr id="38915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1231900"/>
            <a:ext cx="8640762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mtClean="0">
                <a:cs typeface="Arial" charset="0"/>
              </a:rPr>
              <a:t>PRZYKŁADOWE ZADANIE</a:t>
            </a:r>
          </a:p>
        </p:txBody>
      </p:sp>
      <p:pic>
        <p:nvPicPr>
          <p:cNvPr id="39939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1260475"/>
            <a:ext cx="82677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3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cs typeface="Arial" charset="0"/>
              </a:rPr>
              <a:t>PRZYKŁADOWE ZADANIE</a:t>
            </a:r>
          </a:p>
        </p:txBody>
      </p:sp>
      <p:pic>
        <p:nvPicPr>
          <p:cNvPr id="40963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1268413"/>
            <a:ext cx="8424863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2"/>
          <p:cNvSpPr>
            <a:spLocks noGrp="1"/>
          </p:cNvSpPr>
          <p:nvPr>
            <p:ph type="title"/>
          </p:nvPr>
        </p:nvSpPr>
        <p:spPr bwMode="auto">
          <a:xfrm>
            <a:off x="1746250" y="107950"/>
            <a:ext cx="894715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mtClean="0">
                <a:cs typeface="Arial" charset="0"/>
              </a:rPr>
              <a:t>Oczekiwania względem kariery zawodowej w latach 2006 i 2015</a:t>
            </a: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844800"/>
            <a:ext cx="10363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pole tekstowe 1"/>
          <p:cNvSpPr txBox="1">
            <a:spLocks noChangeArrowheads="1"/>
          </p:cNvSpPr>
          <p:nvPr/>
        </p:nvSpPr>
        <p:spPr bwMode="auto">
          <a:xfrm>
            <a:off x="1746250" y="1476375"/>
            <a:ext cx="849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/>
              <a:t>Odsetek polskich uczniów, którzy oczekują, że w wieku 30 lat będą pracować w zawodach związanych z naukami przyrodniczymi  spadł </a:t>
            </a:r>
            <a:br>
              <a:rPr lang="pl-PL" altLang="pl-PL" sz="2000"/>
            </a:br>
            <a:r>
              <a:rPr lang="pl-PL" altLang="pl-PL" sz="2000"/>
              <a:t>w 2015 r. w porównaniu z 2006 r.</a:t>
            </a:r>
          </a:p>
          <a:p>
            <a:endParaRPr lang="pl-PL" altLang="pl-P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1"/>
          <p:cNvSpPr>
            <a:spLocks noGrp="1"/>
          </p:cNvSpPr>
          <p:nvPr>
            <p:ph idx="1"/>
          </p:nvPr>
        </p:nvSpPr>
        <p:spPr>
          <a:xfrm>
            <a:off x="1601788" y="1547813"/>
            <a:ext cx="8713787" cy="568960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3 obszary badania: rozumowanie w naukach przyrodniczych, czytanie i interpretacja oraz umiejętności matematyczne,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Badanie co 3 lata od 2000 r.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PISA 2015 to szósta edycja badania dla Polski i dla świata. Główną dziedziną badania było rozumowanie w naukach przyrodniczych.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W PISA 2015 uczestniczyło </a:t>
            </a:r>
            <a:r>
              <a:rPr kumimoji="0" lang="pl-PL" altLang="pl-PL" sz="2400" smtClean="0">
                <a:solidFill>
                  <a:schemeClr val="tx2"/>
                </a:solidFill>
                <a:cs typeface="Arial" charset="0"/>
              </a:rPr>
              <a:t>ponad 500 tys. uczniów z 72 krajów i regionów.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Po raz pierwszy uczniowie rozwiązywali badanie nie „na papierze”, ale na komputerach.</a:t>
            </a:r>
            <a:endParaRPr kumimoji="0" lang="pl-PL" altLang="pl-PL" smtClean="0">
              <a:cs typeface="Arial" charset="0"/>
            </a:endParaRPr>
          </a:p>
        </p:txBody>
      </p:sp>
      <p:sp>
        <p:nvSpPr>
          <p:cNvPr id="24579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PROJEKT PISA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64235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400" smtClean="0">
                <a:cs typeface="Arial" charset="0"/>
              </a:rPr>
              <a:t>Satysfakcja z nauki przedmiotów przyrodniczych</a:t>
            </a:r>
          </a:p>
        </p:txBody>
      </p:sp>
      <p:sp>
        <p:nvSpPr>
          <p:cNvPr id="43011" name="pole tekstowe 1"/>
          <p:cNvSpPr txBox="1">
            <a:spLocks noChangeArrowheads="1"/>
          </p:cNvSpPr>
          <p:nvPr/>
        </p:nvSpPr>
        <p:spPr bwMode="auto">
          <a:xfrm>
            <a:off x="1827213" y="1266825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/>
              <a:t>Wskaźnik satysfakcji z uczenia się przedmiotów przyrodniczych znacząco wzrósł w Polsce między badaniami PISA 2006 i 2015</a:t>
            </a:r>
            <a:endParaRPr lang="pl-PL" altLang="pl-PL" sz="2400" b="1">
              <a:solidFill>
                <a:schemeClr val="bg1"/>
              </a:solidFill>
            </a:endParaRPr>
          </a:p>
        </p:txBody>
      </p:sp>
      <p:pic>
        <p:nvPicPr>
          <p:cNvPr id="43012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8" y="2700338"/>
            <a:ext cx="10364787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0099"/>
              </a:buClr>
            </a:pPr>
            <a:r>
              <a:rPr kumimoji="0" lang="pl-PL" altLang="pl-PL" sz="2200" b="1" dirty="0" smtClean="0">
                <a:cs typeface="Arial" charset="0"/>
              </a:rPr>
              <a:t>                                        </a:t>
            </a:r>
          </a:p>
          <a:p>
            <a:pPr marL="0" indent="0"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0" lang="pl-PL" altLang="pl-PL" sz="2000" dirty="0" smtClean="0">
                <a:cs typeface="Arial" charset="0"/>
              </a:rPr>
              <a:t>Polska należy do krajów o </a:t>
            </a:r>
            <a:r>
              <a:rPr kumimoji="0" lang="pl-PL" altLang="pl-PL" sz="2000" dirty="0" smtClean="0">
                <a:solidFill>
                  <a:srgbClr val="0070C0"/>
                </a:solidFill>
                <a:cs typeface="Arial" charset="0"/>
              </a:rPr>
              <a:t>dodatniej tendencji </a:t>
            </a:r>
            <a:r>
              <a:rPr kumimoji="0" lang="pl-PL" altLang="pl-PL" sz="2000" dirty="0" smtClean="0">
                <a:cs typeface="Arial" charset="0"/>
              </a:rPr>
              <a:t>zmian.</a:t>
            </a:r>
          </a:p>
          <a:p>
            <a:pPr marL="0" indent="0"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0" lang="pl-PL" altLang="pl-PL" sz="2000" dirty="0" smtClean="0">
                <a:cs typeface="Arial" charset="0"/>
              </a:rPr>
              <a:t>W 2015 roku uczniowie uzyskali wynik </a:t>
            </a:r>
            <a:r>
              <a:rPr kumimoji="0" lang="pl-PL" altLang="pl-PL" sz="2000" dirty="0" smtClean="0">
                <a:solidFill>
                  <a:srgbClr val="0070C0"/>
                </a:solidFill>
                <a:cs typeface="Arial" charset="0"/>
              </a:rPr>
              <a:t>istotnie wyższy od średniej krajów OECD</a:t>
            </a:r>
            <a:r>
              <a:rPr kumimoji="0" lang="pl-PL" altLang="pl-PL" sz="2000" dirty="0" smtClean="0">
                <a:cs typeface="Arial" charset="0"/>
              </a:rPr>
              <a:t>.</a:t>
            </a:r>
          </a:p>
          <a:p>
            <a:pPr marL="0" indent="0"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0" lang="pl-PL" altLang="pl-PL" sz="2000" dirty="0" smtClean="0">
                <a:cs typeface="Arial" charset="0"/>
              </a:rPr>
              <a:t>W 2015 roku wynik chłopców </a:t>
            </a:r>
            <a:r>
              <a:rPr kumimoji="0" lang="pl-PL" altLang="pl-PL" sz="2000" dirty="0" smtClean="0">
                <a:solidFill>
                  <a:srgbClr val="0070C0"/>
                </a:solidFill>
                <a:cs typeface="Arial" charset="0"/>
              </a:rPr>
              <a:t>był istotnie wyższy </a:t>
            </a:r>
            <a:r>
              <a:rPr kumimoji="0" lang="pl-PL" altLang="pl-PL" sz="2000" dirty="0" smtClean="0">
                <a:cs typeface="Arial" charset="0"/>
              </a:rPr>
              <a:t>od wyniku dziewcząt.</a:t>
            </a:r>
          </a:p>
          <a:p>
            <a:pPr marL="0" indent="0"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0" lang="pl-PL" altLang="pl-PL" sz="2000" dirty="0" smtClean="0">
                <a:cs typeface="Arial" charset="0"/>
              </a:rPr>
              <a:t>W 2015 roku uczniowie równomiernie opanowali mierzone umiejętności. W zakresie umiejętności wnioskowania i planowania doświadczeń uczniowie polscy uzyskali w 2015 roku lepsze wyniki niż w roku 2006.</a:t>
            </a:r>
          </a:p>
          <a:p>
            <a:pPr marL="0" indent="0">
              <a:buClr>
                <a:srgbClr val="000099"/>
              </a:buClr>
              <a:buFont typeface="Wingdings" pitchFamily="2" charset="2"/>
              <a:buAutoNum type="arabicPeriod"/>
            </a:pPr>
            <a:r>
              <a:rPr kumimoji="0" lang="pl-PL" altLang="pl-PL" sz="2000" dirty="0" smtClean="0">
                <a:cs typeface="Arial" charset="0"/>
              </a:rPr>
              <a:t>Uczniowie </a:t>
            </a:r>
            <a:r>
              <a:rPr kumimoji="0" lang="pl-PL" altLang="pl-PL" sz="2000" dirty="0" smtClean="0">
                <a:solidFill>
                  <a:srgbClr val="0070C0"/>
                </a:solidFill>
                <a:cs typeface="Arial" charset="0"/>
              </a:rPr>
              <a:t>lubią uczyć się przedmiotów przyrodniczych</a:t>
            </a:r>
            <a:r>
              <a:rPr kumimoji="0" lang="pl-PL" altLang="pl-PL" sz="2000" dirty="0" smtClean="0">
                <a:cs typeface="Arial" charset="0"/>
              </a:rPr>
              <a:t>, choć odnotowano spadek zainteresowania karierą zawodową w tym kierunku.</a:t>
            </a:r>
          </a:p>
          <a:p>
            <a:pPr marL="0" indent="0">
              <a:buClr>
                <a:srgbClr val="000099"/>
              </a:buClr>
            </a:pPr>
            <a:endParaRPr kumimoji="0" lang="pl-PL" altLang="pl-PL" sz="2000" b="1" dirty="0" smtClean="0">
              <a:cs typeface="Arial" charset="0"/>
            </a:endParaRPr>
          </a:p>
        </p:txBody>
      </p:sp>
      <p:sp>
        <p:nvSpPr>
          <p:cNvPr id="44035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400" smtClean="0">
                <a:cs typeface="Arial" charset="0"/>
              </a:rPr>
              <a:t>ROZUMOWANIE W NAUKACH PRZYRODNICZYCH – WNIOSKI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tekstu 3"/>
          <p:cNvSpPr>
            <a:spLocks noGrp="1"/>
          </p:cNvSpPr>
          <p:nvPr>
            <p:ph type="body" idx="1"/>
          </p:nvPr>
        </p:nvSpPr>
        <p:spPr>
          <a:xfrm>
            <a:off x="1603375" y="1908175"/>
            <a:ext cx="9090025" cy="1654175"/>
          </a:xfrm>
        </p:spPr>
        <p:txBody>
          <a:bodyPr/>
          <a:lstStyle/>
          <a:p>
            <a:pPr algn="ctr"/>
            <a:r>
              <a:rPr kumimoji="0" lang="pl-PL" altLang="pl-PL" sz="2800" b="1" smtClean="0">
                <a:cs typeface="Arial" charset="0"/>
              </a:rPr>
              <a:t>CZYTANIE I INTERPRETACJA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3"/>
          <p:cNvSpPr>
            <a:spLocks noGrp="1"/>
          </p:cNvSpPr>
          <p:nvPr>
            <p:ph idx="1"/>
          </p:nvPr>
        </p:nvSpPr>
        <p:spPr>
          <a:xfrm>
            <a:off x="1458913" y="1268413"/>
            <a:ext cx="5040312" cy="5688012"/>
          </a:xfrm>
        </p:spPr>
        <p:txBody>
          <a:bodyPr/>
          <a:lstStyle/>
          <a:p>
            <a:pPr marL="0" indent="0">
              <a:spcBef>
                <a:spcPts val="1800"/>
              </a:spcBef>
            </a:pPr>
            <a:r>
              <a:rPr kumimoji="0" lang="pl-PL" altLang="pl-PL" sz="2000" smtClean="0">
                <a:cs typeface="Arial" charset="0"/>
              </a:rPr>
              <a:t>Najlepsi na świecie: Singapur,                                             Hongkong, Kanada. </a:t>
            </a:r>
          </a:p>
          <a:p>
            <a:pPr marL="0" indent="0"/>
            <a:r>
              <a:rPr kumimoji="0" lang="pl-PL" altLang="pl-PL" sz="2000" smtClean="0">
                <a:cs typeface="Arial" charset="0"/>
              </a:rPr>
              <a:t>Najlepsi w Europie: Finlandia, Irlandia, Estonia</a:t>
            </a:r>
          </a:p>
          <a:p>
            <a:pPr marL="0" indent="0"/>
            <a:endParaRPr kumimoji="0" lang="pl-PL" altLang="pl-PL" smtClean="0">
              <a:cs typeface="Arial" charset="0"/>
            </a:endParaRPr>
          </a:p>
          <a:p>
            <a:pPr marL="0" indent="0"/>
            <a:endParaRPr kumimoji="0" lang="pl-PL" altLang="pl-PL" smtClean="0">
              <a:cs typeface="Arial" charset="0"/>
            </a:endParaRPr>
          </a:p>
          <a:p>
            <a:pPr marL="0" indent="0"/>
            <a:endParaRPr kumimoji="0" lang="pl-PL" altLang="pl-PL" smtClean="0">
              <a:cs typeface="Arial" charset="0"/>
            </a:endParaRPr>
          </a:p>
        </p:txBody>
      </p:sp>
      <p:graphicFrame>
        <p:nvGraphicFramePr>
          <p:cNvPr id="46083" name="Obiekt 6"/>
          <p:cNvGraphicFramePr>
            <a:graphicFrameLocks noChangeAspect="1"/>
          </p:cNvGraphicFramePr>
          <p:nvPr/>
        </p:nvGraphicFramePr>
        <p:xfrm>
          <a:off x="6138863" y="1935163"/>
          <a:ext cx="4770437" cy="5661025"/>
        </p:xfrm>
        <a:graphic>
          <a:graphicData uri="http://schemas.openxmlformats.org/presentationml/2006/ole">
            <p:oleObj spid="_x0000_s46083" name="Dokument" r:id="rId4" imgW="5880100" imgH="6197600" progId="Word.Document.12">
              <p:embed/>
            </p:oleObj>
          </a:graphicData>
        </a:graphic>
      </p:graphicFrame>
      <p:sp>
        <p:nvSpPr>
          <p:cNvPr id="46084" name="pole tekstowe 1"/>
          <p:cNvSpPr txBox="1">
            <a:spLocks noChangeArrowheads="1"/>
          </p:cNvSpPr>
          <p:nvPr/>
        </p:nvSpPr>
        <p:spPr bwMode="auto">
          <a:xfrm>
            <a:off x="2609850" y="252413"/>
            <a:ext cx="62658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800" b="1">
                <a:solidFill>
                  <a:schemeClr val="bg1"/>
                </a:solidFill>
              </a:rPr>
              <a:t>CZYTANIE I INTERPRETACJA</a:t>
            </a:r>
          </a:p>
          <a:p>
            <a:pPr eaLnBrk="1" hangingPunct="1"/>
            <a:endParaRPr lang="pl-PL" altLang="pl-PL" b="1">
              <a:solidFill>
                <a:schemeClr val="bg1"/>
              </a:solidFill>
            </a:endParaRPr>
          </a:p>
        </p:txBody>
      </p:sp>
      <p:graphicFrame>
        <p:nvGraphicFramePr>
          <p:cNvPr id="46085" name="Wykres 5"/>
          <p:cNvGraphicFramePr>
            <a:graphicFrameLocks/>
          </p:cNvGraphicFramePr>
          <p:nvPr/>
        </p:nvGraphicFramePr>
        <p:xfrm>
          <a:off x="306388" y="3132138"/>
          <a:ext cx="6316662" cy="4057650"/>
        </p:xfrm>
        <a:graphic>
          <a:graphicData uri="http://schemas.openxmlformats.org/presentationml/2006/ole">
            <p:oleObj spid="_x0000_s46085" name="Wykres" r:id="rId5" imgW="9398000" imgH="5740400" progId="Excel.Chart.8">
              <p:embed/>
            </p:oleObj>
          </a:graphicData>
        </a:graphic>
      </p:graphicFrame>
      <p:sp>
        <p:nvSpPr>
          <p:cNvPr id="46086" name="pole tekstowe 1"/>
          <p:cNvSpPr txBox="1">
            <a:spLocks noChangeArrowheads="1"/>
          </p:cNvSpPr>
          <p:nvPr/>
        </p:nvSpPr>
        <p:spPr bwMode="auto">
          <a:xfrm>
            <a:off x="7002463" y="1246188"/>
            <a:ext cx="4105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/>
              <a:t>Kraje, których wynik jest istotnie wyższy  od średniej OECD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3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400" smtClean="0">
                <a:cs typeface="Arial" charset="0"/>
              </a:rPr>
              <a:t>CZYTANIE I INTERPRETACJA</a:t>
            </a:r>
            <a:br>
              <a:rPr lang="pl-PL" altLang="pl-PL" sz="2400" smtClean="0">
                <a:cs typeface="Arial" charset="0"/>
              </a:rPr>
            </a:br>
            <a:endParaRPr lang="pl-PL" altLang="pl-PL" sz="2400" smtClean="0">
              <a:cs typeface="Arial" charset="0"/>
            </a:endParaRPr>
          </a:p>
        </p:txBody>
      </p:sp>
      <p:pic>
        <p:nvPicPr>
          <p:cNvPr id="47107" name="Obraz 1"/>
          <p:cNvPicPr>
            <a:picLocks noChangeAspect="1"/>
          </p:cNvPicPr>
          <p:nvPr/>
        </p:nvPicPr>
        <p:blipFill>
          <a:blip r:embed="rId3" cstate="print"/>
          <a:srcRect b="58299"/>
          <a:stretch>
            <a:fillRect/>
          </a:stretch>
        </p:blipFill>
        <p:spPr bwMode="auto">
          <a:xfrm>
            <a:off x="2682875" y="1300163"/>
            <a:ext cx="5761038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pole tekstowe 1"/>
          <p:cNvSpPr txBox="1">
            <a:spLocks noChangeArrowheads="1"/>
          </p:cNvSpPr>
          <p:nvPr/>
        </p:nvSpPr>
        <p:spPr bwMode="auto">
          <a:xfrm>
            <a:off x="522288" y="2484438"/>
            <a:ext cx="20161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060"/>
              </a:buClr>
            </a:pPr>
            <a:r>
              <a:rPr lang="pl-PL" altLang="pl-PL" sz="1600"/>
              <a:t>Polska: 506 pkt., OECD: 493 pkt. Wynik Polski lepszy od średniego wyniku OECD o 13 punktów. </a:t>
            </a:r>
          </a:p>
          <a:p>
            <a:pPr>
              <a:buClr>
                <a:srgbClr val="002060"/>
              </a:buClr>
            </a:pPr>
            <a:endParaRPr lang="pl-PL" altLang="pl-PL" sz="1600"/>
          </a:p>
          <a:p>
            <a:pPr>
              <a:buClr>
                <a:srgbClr val="002060"/>
              </a:buClr>
            </a:pPr>
            <a:r>
              <a:rPr lang="pl-PL" altLang="pl-PL" sz="1600"/>
              <a:t>Wśród krajów świata Polska znalazła się na 13 miejscu. W Europie, jeśli uwzględnić błąd statystyczny, lepszy średni wyniki osiągnęli uczniowie z pięciu krajów: Finlandii, Irlandii, Estonii, Norwegii, Niemiec.</a:t>
            </a:r>
          </a:p>
          <a:p>
            <a:endParaRPr lang="pl-PL" altLang="pl-P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Między rokiem 2000 a 2015 nastąpił spadek odsetka uczniów uzyskujących wyniki na najniższym poziomie i wzrost odsetka uczniów uzyskujących wyniki na najwyższym poziomie  </a:t>
            </a:r>
          </a:p>
          <a:p>
            <a:pPr marL="457200" indent="-45720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Uczniowie poniżej 2 poziomu – 14,4%.  </a:t>
            </a:r>
          </a:p>
          <a:p>
            <a:pPr marL="457200" indent="-45720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Uczniowie powyżej 5 poziomu – 8,2%</a:t>
            </a:r>
          </a:p>
          <a:p>
            <a:pPr marL="457200" indent="-457200"/>
            <a:endParaRPr kumimoji="0" lang="pl-PL" altLang="pl-PL" smtClean="0">
              <a:cs typeface="Arial" charset="0"/>
            </a:endParaRPr>
          </a:p>
          <a:p>
            <a:pPr marL="457200" indent="-457200"/>
            <a:endParaRPr kumimoji="0" lang="pl-PL" altLang="pl-PL" smtClean="0">
              <a:cs typeface="Arial" charset="0"/>
            </a:endParaRPr>
          </a:p>
        </p:txBody>
      </p:sp>
      <p:sp>
        <p:nvSpPr>
          <p:cNvPr id="48131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CZYTANIE I INTERPRETACJA</a:t>
            </a:r>
            <a:br>
              <a:rPr lang="pl-PL" altLang="pl-PL" sz="2800" smtClean="0">
                <a:cs typeface="Arial" charset="0"/>
              </a:rPr>
            </a:br>
            <a:endParaRPr lang="pl-PL" altLang="pl-PL" sz="2800" smtClean="0">
              <a:cs typeface="Arial" charset="0"/>
            </a:endParaRPr>
          </a:p>
        </p:txBody>
      </p:sp>
      <p:graphicFrame>
        <p:nvGraphicFramePr>
          <p:cNvPr id="48132" name="Wykres 3"/>
          <p:cNvGraphicFramePr>
            <a:graphicFrameLocks/>
          </p:cNvGraphicFramePr>
          <p:nvPr/>
        </p:nvGraphicFramePr>
        <p:xfrm>
          <a:off x="1441450" y="3282950"/>
          <a:ext cx="9296400" cy="3852863"/>
        </p:xfrm>
        <a:graphic>
          <a:graphicData uri="http://schemas.openxmlformats.org/presentationml/2006/ole">
            <p:oleObj spid="_x0000_s48132" name="Wykres" r:id="rId4" imgW="9401333" imgH="501002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zawartości 2"/>
          <p:cNvSpPr>
            <a:spLocks noGrp="1"/>
          </p:cNvSpPr>
          <p:nvPr>
            <p:ph idx="1"/>
          </p:nvPr>
        </p:nvSpPr>
        <p:spPr>
          <a:xfrm>
            <a:off x="1601788" y="2700338"/>
            <a:ext cx="8640762" cy="4394200"/>
          </a:xfrm>
        </p:spPr>
        <p:txBody>
          <a:bodyPr/>
          <a:lstStyle/>
          <a:p>
            <a:pPr marL="0" indent="0"/>
            <a:r>
              <a:rPr kumimoji="0" lang="pl-PL" altLang="pl-PL" sz="2000" b="1" smtClean="0">
                <a:cs typeface="Arial" charset="0"/>
              </a:rPr>
              <a:t>Polska</a:t>
            </a:r>
            <a:r>
              <a:rPr kumimoji="0" lang="pl-PL" altLang="pl-PL" sz="2000" smtClean="0">
                <a:cs typeface="Arial" charset="0"/>
              </a:rPr>
              <a:t>: chłopcy 491 pkt, dziewczęta 521 pkt. </a:t>
            </a:r>
            <a:r>
              <a:rPr kumimoji="0" lang="pl-PL" altLang="pl-PL" sz="2000" b="1" smtClean="0">
                <a:cs typeface="Arial" charset="0"/>
              </a:rPr>
              <a:t>OECD</a:t>
            </a:r>
            <a:r>
              <a:rPr kumimoji="0" lang="pl-PL" altLang="pl-PL" sz="2000" smtClean="0">
                <a:cs typeface="Arial" charset="0"/>
              </a:rPr>
              <a:t>: chłopcy 479 pkt., dziewczęta 506 pkt. </a:t>
            </a:r>
          </a:p>
          <a:p>
            <a:pPr marL="0" indent="0"/>
            <a:r>
              <a:rPr kumimoji="0" lang="pl-PL" altLang="pl-PL" sz="2000" smtClean="0">
                <a:cs typeface="Arial" charset="0"/>
              </a:rPr>
              <a:t>Różnica w Polsce wyniosła 30 pkt. na korzyść dziewcząt i jest zbliżona do średniej OECD (27 pkt). </a:t>
            </a:r>
          </a:p>
        </p:txBody>
      </p:sp>
      <p:sp>
        <p:nvSpPr>
          <p:cNvPr id="49155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WYNIKI DZIEWCZĄT I CHŁOPCÓW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2200" b="1" dirty="0" smtClean="0"/>
              <a:t>Wnioski:</a:t>
            </a:r>
          </a:p>
          <a:p>
            <a:pPr marL="315039" indent="-315039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pl-PL" sz="2200" dirty="0" smtClean="0"/>
              <a:t>Spadek średniej liczby punktów w porównaniu do roku 2012, ale pozytywny trend w dłuższym okresie.</a:t>
            </a:r>
          </a:p>
          <a:p>
            <a:pPr marL="315039" indent="-315039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pl-PL" sz="2200" dirty="0" smtClean="0"/>
              <a:t>Na przestrzeni lat zauważalny jest spadek odsetka uczniów najsłabszych (wyniki poniżej 2 poziomu) oraz nieznaczny wzrost odsetka uczniów najlepszych (wyniki powyżej 5 poziomu).</a:t>
            </a:r>
          </a:p>
          <a:p>
            <a:pPr marL="315039" indent="-315039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pl-PL" sz="2200" dirty="0" smtClean="0"/>
              <a:t>Utrzymuje się różnica w wynikach chłopców i dziewcząt, na korzyść tych ostatnich (choć jest niższa w porównaniu z wynikami </a:t>
            </a:r>
            <a:br>
              <a:rPr lang="pl-PL" sz="2200" dirty="0" smtClean="0"/>
            </a:br>
            <a:r>
              <a:rPr lang="pl-PL" sz="2200" dirty="0" smtClean="0"/>
              <a:t>z poprzednich edycji). </a:t>
            </a:r>
          </a:p>
          <a:p>
            <a:pPr marL="315039" indent="-315039">
              <a:buFont typeface="Wingdings" pitchFamily="2" charset="2"/>
              <a:buChar char="q"/>
              <a:defRPr/>
            </a:pPr>
            <a:endParaRPr lang="pl-PL" sz="2200" dirty="0"/>
          </a:p>
        </p:txBody>
      </p:sp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2409825" y="303213"/>
            <a:ext cx="7473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50" tIns="44176" rIns="88350" bIns="44176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defRPr sz="2100" b="1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Char char="n"/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pl-PL" sz="2756" kern="0">
                <a:solidFill>
                  <a:srgbClr val="FFFFFF"/>
                </a:solidFill>
              </a:rPr>
              <a:t>CZYTANIE I INTERPRETACJA</a:t>
            </a:r>
            <a:endParaRPr lang="pl-PL" altLang="pl-PL" sz="2756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tekstu 3"/>
          <p:cNvSpPr>
            <a:spLocks noGrp="1"/>
          </p:cNvSpPr>
          <p:nvPr>
            <p:ph type="body" idx="1"/>
          </p:nvPr>
        </p:nvSpPr>
        <p:spPr>
          <a:xfrm>
            <a:off x="1603375" y="1908175"/>
            <a:ext cx="9090025" cy="1654175"/>
          </a:xfrm>
        </p:spPr>
        <p:txBody>
          <a:bodyPr/>
          <a:lstStyle/>
          <a:p>
            <a:pPr algn="ctr"/>
            <a:r>
              <a:rPr kumimoji="0" lang="pl-PL" altLang="pl-PL" sz="2800" b="1" smtClean="0">
                <a:cs typeface="Arial" charset="0"/>
              </a:rPr>
              <a:t>MATEMATYKA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zawartości 2"/>
          <p:cNvSpPr>
            <a:spLocks noGrp="1"/>
          </p:cNvSpPr>
          <p:nvPr>
            <p:ph idx="1"/>
          </p:nvPr>
        </p:nvSpPr>
        <p:spPr>
          <a:xfrm>
            <a:off x="1674813" y="1631950"/>
            <a:ext cx="3743325" cy="3013075"/>
          </a:xfrm>
        </p:spPr>
        <p:txBody>
          <a:bodyPr/>
          <a:lstStyle/>
          <a:p>
            <a:pPr marL="0" indent="0"/>
            <a:r>
              <a:rPr kumimoji="0" lang="pl-PL" altLang="pl-PL" smtClean="0">
                <a:solidFill>
                  <a:schemeClr val="tx2"/>
                </a:solidFill>
                <a:cs typeface="Arial" charset="0"/>
              </a:rPr>
              <a:t>Najlepsi na świecie: Singapur, Hongkong (Chiny), Makao (Chiny), Tajwan, Japonia. </a:t>
            </a:r>
          </a:p>
          <a:p>
            <a:pPr marL="0" indent="0"/>
            <a:r>
              <a:rPr kumimoji="0" lang="pl-PL" altLang="pl-PL" smtClean="0">
                <a:solidFill>
                  <a:schemeClr val="tx2"/>
                </a:solidFill>
                <a:cs typeface="Arial" charset="0"/>
              </a:rPr>
              <a:t>Najlepsi w Europie: Szwajcaria, Estonia, Holandia, Dania, Finlandia.</a:t>
            </a:r>
          </a:p>
          <a:p>
            <a:pPr marL="0" indent="0"/>
            <a:r>
              <a:rPr kumimoji="0" lang="pl-PL" altLang="pl-PL" smtClean="0">
                <a:solidFill>
                  <a:schemeClr val="tx2"/>
                </a:solidFill>
                <a:cs typeface="Arial" charset="0"/>
              </a:rPr>
              <a:t>Wynik Polski jest statystycznie nieodróżnialny od wyników Belgii, Niemiec, Irlandii, Norwegii.</a:t>
            </a:r>
          </a:p>
          <a:p>
            <a:pPr marL="0" indent="0"/>
            <a:r>
              <a:rPr kumimoji="0" lang="pl-PL" altLang="pl-PL" sz="2000" smtClean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52227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UMIEJĘTNOŚCI MATEMATYCZNE</a:t>
            </a:r>
          </a:p>
        </p:txBody>
      </p:sp>
      <p:pic>
        <p:nvPicPr>
          <p:cNvPr id="52228" name="Obraz 1"/>
          <p:cNvPicPr>
            <a:picLocks noChangeAspect="1"/>
          </p:cNvPicPr>
          <p:nvPr/>
        </p:nvPicPr>
        <p:blipFill>
          <a:blip r:embed="rId2" cstate="print"/>
          <a:srcRect b="56898"/>
          <a:stretch>
            <a:fillRect/>
          </a:stretch>
        </p:blipFill>
        <p:spPr bwMode="auto">
          <a:xfrm>
            <a:off x="5562600" y="1260475"/>
            <a:ext cx="26733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Obraz 2"/>
          <p:cNvPicPr>
            <a:picLocks noChangeAspect="1"/>
          </p:cNvPicPr>
          <p:nvPr/>
        </p:nvPicPr>
        <p:blipFill>
          <a:blip r:embed="rId3" cstate="print"/>
          <a:srcRect r="50000" b="-13217"/>
          <a:stretch>
            <a:fillRect/>
          </a:stretch>
        </p:blipFill>
        <p:spPr bwMode="auto">
          <a:xfrm>
            <a:off x="8199438" y="1331913"/>
            <a:ext cx="23939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594172" y="4544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Badaną populację stanowili uczniowie z rocznika </a:t>
            </a:r>
            <a:r>
              <a:rPr kumimoji="0" lang="pl-PL" altLang="pl-PL" b="1" smtClean="0">
                <a:cs typeface="Arial" charset="0"/>
              </a:rPr>
              <a:t>1999 </a:t>
            </a:r>
            <a:r>
              <a:rPr kumimoji="0" lang="pl-PL" altLang="pl-PL" smtClean="0">
                <a:cs typeface="Arial" charset="0"/>
              </a:rPr>
              <a:t>(„piętnastolatkowie”)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W Polsce byli to prawie wyłącznie uczniowie </a:t>
            </a:r>
            <a:r>
              <a:rPr kumimoji="0" lang="pl-PL" altLang="pl-PL" b="1" smtClean="0">
                <a:cs typeface="Arial" charset="0"/>
              </a:rPr>
              <a:t>gimnazjów</a:t>
            </a:r>
          </a:p>
          <a:p>
            <a:pPr marL="750888" lvl="1">
              <a:buClr>
                <a:srgbClr val="002060"/>
              </a:buClr>
              <a:buFont typeface="Arial" charset="0"/>
              <a:buChar char="•"/>
            </a:pPr>
            <a:r>
              <a:rPr kumimoji="0" lang="pl-PL" altLang="pl-PL" sz="1600" smtClean="0">
                <a:cs typeface="Arial" charset="0"/>
              </a:rPr>
              <a:t>Do badanej populacji </a:t>
            </a:r>
            <a:r>
              <a:rPr kumimoji="0" lang="pl-PL" altLang="pl-PL" sz="1600" u="sng" smtClean="0">
                <a:cs typeface="Arial" charset="0"/>
              </a:rPr>
              <a:t>należą</a:t>
            </a:r>
            <a:r>
              <a:rPr kumimoji="0" lang="pl-PL" altLang="pl-PL" sz="1600" smtClean="0">
                <a:cs typeface="Arial" charset="0"/>
              </a:rPr>
              <a:t> także piętnastoletni uczniowie szkół ponadgimnazjalnych oraz szkół artystycznych – jest ich łącznie mniej niż 1%</a:t>
            </a:r>
          </a:p>
          <a:p>
            <a:pPr marL="750888" lvl="1">
              <a:buClr>
                <a:srgbClr val="002060"/>
              </a:buClr>
              <a:buFont typeface="Arial" charset="0"/>
              <a:buChar char="•"/>
            </a:pPr>
            <a:r>
              <a:rPr kumimoji="0" lang="pl-PL" altLang="pl-PL" sz="1600" smtClean="0">
                <a:cs typeface="Arial" charset="0"/>
              </a:rPr>
              <a:t>Badanie z założenia </a:t>
            </a:r>
            <a:r>
              <a:rPr kumimoji="0" lang="pl-PL" altLang="pl-PL" sz="1600" u="sng" smtClean="0">
                <a:cs typeface="Arial" charset="0"/>
              </a:rPr>
              <a:t>nie obejmuje</a:t>
            </a:r>
            <a:r>
              <a:rPr kumimoji="0" lang="pl-PL" altLang="pl-PL" sz="1600" smtClean="0">
                <a:cs typeface="Arial" charset="0"/>
              </a:rPr>
              <a:t>: uczniów szkół podstawowych, uczniów szkół specjalnych, uczniów nieznających języka polskiego oraz uczniów, których niepełnosprawność znacznie utrudniłaby wypełnianie testów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Próba badawcza była </a:t>
            </a:r>
            <a:r>
              <a:rPr kumimoji="0" lang="pl-PL" altLang="pl-PL" b="1" smtClean="0">
                <a:cs typeface="Arial" charset="0"/>
              </a:rPr>
              <a:t>reprezentatywną próbą losową, </a:t>
            </a:r>
            <a:r>
              <a:rPr kumimoji="0" lang="pl-PL" altLang="pl-PL" smtClean="0">
                <a:cs typeface="Arial" charset="0"/>
              </a:rPr>
              <a:t>a uzyskane na niej wyniki można uogólniać na badaną populację, uwzględniając istnienie </a:t>
            </a:r>
            <a:r>
              <a:rPr kumimoji="0" lang="pl-PL" altLang="pl-PL" b="1" smtClean="0">
                <a:cs typeface="Arial" charset="0"/>
              </a:rPr>
              <a:t>błędów losowych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W badaniu uczestniczyło </a:t>
            </a:r>
            <a:r>
              <a:rPr kumimoji="0" lang="pl-PL" altLang="pl-PL" b="1" smtClean="0">
                <a:cs typeface="Arial" charset="0"/>
              </a:rPr>
              <a:t>4478 </a:t>
            </a:r>
            <a:r>
              <a:rPr kumimoji="0" lang="pl-PL" altLang="pl-PL" smtClean="0">
                <a:cs typeface="Arial" charset="0"/>
              </a:rPr>
              <a:t>polskich uczniów (w tym </a:t>
            </a:r>
            <a:r>
              <a:rPr kumimoji="0" lang="pl-PL" altLang="pl-PL" b="1" smtClean="0">
                <a:cs typeface="Arial" charset="0"/>
              </a:rPr>
              <a:t>4466 </a:t>
            </a:r>
            <a:r>
              <a:rPr kumimoji="0" lang="pl-PL" altLang="pl-PL" smtClean="0">
                <a:cs typeface="Arial" charset="0"/>
              </a:rPr>
              <a:t>gimnazjalistów) ze </a:t>
            </a:r>
            <a:r>
              <a:rPr kumimoji="0" lang="pl-PL" altLang="pl-PL" b="1" smtClean="0">
                <a:cs typeface="Arial" charset="0"/>
              </a:rPr>
              <a:t>160 </a:t>
            </a:r>
            <a:r>
              <a:rPr kumimoji="0" lang="pl-PL" altLang="pl-PL" smtClean="0">
                <a:cs typeface="Arial" charset="0"/>
              </a:rPr>
              <a:t>gimnazjów i </a:t>
            </a:r>
            <a:r>
              <a:rPr kumimoji="0" lang="pl-PL" altLang="pl-PL" b="1" smtClean="0">
                <a:cs typeface="Arial" charset="0"/>
              </a:rPr>
              <a:t>9 </a:t>
            </a:r>
            <a:r>
              <a:rPr kumimoji="0" lang="pl-PL" altLang="pl-PL" smtClean="0">
                <a:cs typeface="Arial" charset="0"/>
              </a:rPr>
              <a:t>szkół ponadgimnazjalnych. Poziom realizacji próby wyniósł </a:t>
            </a:r>
            <a:r>
              <a:rPr kumimoji="0" lang="pl-PL" altLang="pl-PL" b="1" smtClean="0">
                <a:cs typeface="Arial" charset="0"/>
              </a:rPr>
              <a:t>ponad 87%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mtClean="0">
                <a:cs typeface="Arial" charset="0"/>
              </a:rPr>
              <a:t>W całym międzynarodowym badaniu OECD PISA 2015 uczestniczyło łącznie 503.461 uczniów z 72 krajów i regionów</a:t>
            </a:r>
          </a:p>
          <a:p>
            <a:pPr marL="285750" indent="-285750">
              <a:buFont typeface="Arial" charset="0"/>
              <a:buChar char="•"/>
            </a:pPr>
            <a:endParaRPr kumimoji="0" lang="pl-PL" altLang="pl-PL" smtClean="0">
              <a:cs typeface="Arial" charset="0"/>
            </a:endParaRPr>
          </a:p>
        </p:txBody>
      </p:sp>
      <p:sp>
        <p:nvSpPr>
          <p:cNvPr id="25603" name="pole tekstowe 1"/>
          <p:cNvSpPr txBox="1">
            <a:spLocks noChangeArrowheads="1"/>
          </p:cNvSpPr>
          <p:nvPr/>
        </p:nvSpPr>
        <p:spPr bwMode="auto">
          <a:xfrm>
            <a:off x="1817688" y="500063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800" b="1">
                <a:solidFill>
                  <a:schemeClr val="bg1"/>
                </a:solidFill>
              </a:rPr>
              <a:t>OECD PISA 2015: populacja i próba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UMIEJĘTNOŚCI MATEMATYCZNE</a:t>
            </a:r>
          </a:p>
        </p:txBody>
      </p:sp>
      <p:pic>
        <p:nvPicPr>
          <p:cNvPr id="53251" name="Obraz 3"/>
          <p:cNvPicPr>
            <a:picLocks noChangeAspect="1"/>
          </p:cNvPicPr>
          <p:nvPr/>
        </p:nvPicPr>
        <p:blipFill>
          <a:blip r:embed="rId2" cstate="print"/>
          <a:srcRect b="58716"/>
          <a:stretch>
            <a:fillRect/>
          </a:stretch>
        </p:blipFill>
        <p:spPr bwMode="auto">
          <a:xfrm>
            <a:off x="2466975" y="1263650"/>
            <a:ext cx="6983413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 bwMode="auto">
          <a:xfrm>
            <a:off x="1974850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l-PL" altLang="pl-PL" sz="2400" smtClean="0">
                <a:cs typeface="Arial" charset="0"/>
              </a:rPr>
              <a:t>UMIEJĘTNOŚCI MATEMATYCZNE</a:t>
            </a:r>
          </a:p>
        </p:txBody>
      </p:sp>
      <p:sp>
        <p:nvSpPr>
          <p:cNvPr id="54275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5562600" y="1692275"/>
            <a:ext cx="4248150" cy="5040313"/>
          </a:xfrm>
        </p:spPr>
        <p:txBody>
          <a:bodyPr/>
          <a:lstStyle/>
          <a:p>
            <a:pPr marL="0" indent="0"/>
            <a:r>
              <a:rPr kumimoji="0" lang="pl-PL" altLang="pl-PL" sz="2200" smtClean="0">
                <a:solidFill>
                  <a:srgbClr val="002060"/>
                </a:solidFill>
                <a:cs typeface="Arial" charset="0"/>
              </a:rPr>
              <a:t>Spośród wszystkich 29 krajów, które w 2012 roku miały wyniki zbliżone do średniej OECD lub wyższe, w ponad 20 krajach nastąpił spadek wyniku.</a:t>
            </a:r>
          </a:p>
          <a:p>
            <a:pPr marL="0" indent="0"/>
            <a:r>
              <a:rPr kumimoji="0" lang="pl-PL" altLang="pl-PL" sz="2200" smtClean="0">
                <a:solidFill>
                  <a:srgbClr val="002060"/>
                </a:solidFill>
                <a:cs typeface="Arial" charset="0"/>
              </a:rPr>
              <a:t>Tylko 3 kraje z tej grupy: Słowenia, Dania i Norwegia, zanotowały istotny statystycznie wzrost wyniku.</a:t>
            </a:r>
          </a:p>
          <a:p>
            <a:pPr marL="0" indent="0"/>
            <a:r>
              <a:rPr kumimoji="0" lang="pl-PL" altLang="pl-PL" sz="2200" smtClean="0">
                <a:solidFill>
                  <a:srgbClr val="002060"/>
                </a:solidFill>
                <a:cs typeface="Arial" charset="0"/>
              </a:rPr>
              <a:t>Mimo to lista krajów, których uczniowie są najlepsi z matematyki nie uległa istotnym zmianom.</a:t>
            </a:r>
          </a:p>
        </p:txBody>
      </p:sp>
      <p:sp>
        <p:nvSpPr>
          <p:cNvPr id="54276" name="Prostokąt 1"/>
          <p:cNvSpPr>
            <a:spLocks noChangeArrowheads="1"/>
          </p:cNvSpPr>
          <p:nvPr/>
        </p:nvSpPr>
        <p:spPr bwMode="auto">
          <a:xfrm>
            <a:off x="1530350" y="0"/>
            <a:ext cx="3311525" cy="44291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42988" eaLnBrk="1" hangingPunct="1"/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54277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4813" y="252413"/>
            <a:ext cx="2903537" cy="7085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Symbol zastępczy zawartości 5" descr="diagram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54313" y="1331913"/>
            <a:ext cx="7561262" cy="3233737"/>
          </a:xfrm>
        </p:spPr>
      </p:pic>
      <p:sp>
        <p:nvSpPr>
          <p:cNvPr id="55299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/>
              <a:t>UMIEJĘTNOŚCI MATEMATYCZNE</a:t>
            </a:r>
          </a:p>
        </p:txBody>
      </p:sp>
      <p:sp>
        <p:nvSpPr>
          <p:cNvPr id="55300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5851525" y="4572000"/>
            <a:ext cx="4464050" cy="25923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altLang="pl-PL" sz="1900" smtClean="0">
                <a:solidFill>
                  <a:srgbClr val="002060"/>
                </a:solidFill>
              </a:rPr>
              <a:t>Odsetek uczniów najsłabszych (poziomy poniżej 2) jest wyższy niż w roku 2012, ale niższy niż w latach 2003-2009. </a:t>
            </a:r>
          </a:p>
          <a:p>
            <a:pPr>
              <a:lnSpc>
                <a:spcPct val="110000"/>
              </a:lnSpc>
            </a:pPr>
            <a:r>
              <a:rPr lang="pl-PL" altLang="pl-PL" sz="1900" smtClean="0">
                <a:solidFill>
                  <a:srgbClr val="002060"/>
                </a:solidFill>
              </a:rPr>
              <a:t>Odsetek uczniów najlepszych (poziomy 5 lub 6) jest niższy niż w 2012, ale wyższy niż w latach 2003-2009.</a:t>
            </a:r>
          </a:p>
        </p:txBody>
      </p:sp>
      <p:graphicFrame>
        <p:nvGraphicFramePr>
          <p:cNvPr id="7" name="Wykres 6"/>
          <p:cNvGraphicFramePr/>
          <p:nvPr/>
        </p:nvGraphicFramePr>
        <p:xfrm>
          <a:off x="234132" y="4314007"/>
          <a:ext cx="4968552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braz 5" descr="66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3" y="1620838"/>
            <a:ext cx="83899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Symbol zastępczy zawartości 14"/>
          <p:cNvSpPr>
            <a:spLocks noGrp="1"/>
          </p:cNvSpPr>
          <p:nvPr>
            <p:ph idx="1"/>
          </p:nvPr>
        </p:nvSpPr>
        <p:spPr>
          <a:xfrm>
            <a:off x="1674813" y="1260475"/>
            <a:ext cx="8483600" cy="792163"/>
          </a:xfrm>
        </p:spPr>
        <p:txBody>
          <a:bodyPr/>
          <a:lstStyle/>
          <a:p>
            <a:pPr marL="0" indent="0"/>
            <a:r>
              <a:rPr kumimoji="0" lang="pl-PL" altLang="pl-PL" sz="2000" smtClean="0">
                <a:cs typeface="Arial" charset="0"/>
              </a:rPr>
              <a:t>Odsetki uczniów na poziomie 5. i 6. w latach 2012 i 2015</a:t>
            </a:r>
            <a:endParaRPr kumimoji="0" lang="pl-PL" altLang="pl-PL" sz="200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6324" name="Tytuł 1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UMIEJĘTNOŚCI MATEMATYCZNE</a:t>
            </a:r>
          </a:p>
        </p:txBody>
      </p:sp>
      <p:sp>
        <p:nvSpPr>
          <p:cNvPr id="56325" name="Symbol zastępczy zawartości 15"/>
          <p:cNvSpPr>
            <a:spLocks noGrp="1"/>
          </p:cNvSpPr>
          <p:nvPr>
            <p:ph sz="half" idx="4294967295"/>
          </p:nvPr>
        </p:nvSpPr>
        <p:spPr>
          <a:xfrm>
            <a:off x="1674813" y="3779838"/>
            <a:ext cx="7848600" cy="504825"/>
          </a:xfrm>
        </p:spPr>
        <p:txBody>
          <a:bodyPr/>
          <a:lstStyle/>
          <a:p>
            <a:pPr marL="0" indent="0"/>
            <a:r>
              <a:rPr kumimoji="0" lang="pl-PL" altLang="pl-PL" sz="2000" smtClean="0">
                <a:cs typeface="Arial" charset="0"/>
              </a:rPr>
              <a:t>Odsetki uczniów na poziomie 1. lub poniżej w latach 2012 i 2015</a:t>
            </a:r>
            <a:endParaRPr kumimoji="0" lang="pl-PL" altLang="pl-PL" sz="2000" smtClean="0">
              <a:solidFill>
                <a:srgbClr val="FF0000"/>
              </a:solidFill>
              <a:cs typeface="Arial" charset="0"/>
            </a:endParaRPr>
          </a:p>
          <a:p>
            <a:pPr marL="0" indent="0"/>
            <a:endParaRPr kumimoji="0" lang="pl-PL" altLang="pl-PL" sz="2000" smtClean="0">
              <a:cs typeface="Arial" charset="0"/>
            </a:endParaRPr>
          </a:p>
        </p:txBody>
      </p:sp>
      <p:sp>
        <p:nvSpPr>
          <p:cNvPr id="56326" name="pole tekstowe 3"/>
          <p:cNvSpPr txBox="1">
            <a:spLocks noChangeArrowheads="1"/>
          </p:cNvSpPr>
          <p:nvPr/>
        </p:nvSpPr>
        <p:spPr bwMode="auto">
          <a:xfrm>
            <a:off x="522288" y="6445250"/>
            <a:ext cx="9432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rgbClr val="002060"/>
                </a:solidFill>
              </a:rPr>
              <a:t>Nie tylko w Polsce ubyło najlepszych i przybyło najsłabszych, ale wciąż jesteśmy w gronie państw o najwyższym odsetku najlepszych uczniów na świecie.</a:t>
            </a:r>
          </a:p>
        </p:txBody>
      </p:sp>
      <p:pic>
        <p:nvPicPr>
          <p:cNvPr id="56327" name="Obraz 6" descr="66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4079875"/>
            <a:ext cx="780891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zawartości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Średni wynik Polski – 504 punkty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Średni wynik chłopców – 511 punktów, a dziewcząt – 499 punktów.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Po raz pierwszy od lat przewaga chłopców nad dziewczętami jest istotna statystycznie (w latach 2009            i 2012 wynosiła 4 punkty).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400" smtClean="0">
                <a:cs typeface="Arial" charset="0"/>
              </a:rPr>
              <a:t>Przewaga chłopców dotyczy także dolnego i górnego krańca skali umiejętności – wśród najsłabszych uczniów (najniższy decyl) wyniki chłopców są o 9 punktów wyższe niż dziewcząt, a wśród najlepszych aż o 19 punktów wyższe. </a:t>
            </a:r>
          </a:p>
          <a:p>
            <a:endParaRPr kumimoji="0" lang="pl-PL" altLang="pl-PL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7347" name="Tytuł 3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UMIEJĘTNOŚCI MATEMATYCZNE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zawartości 1"/>
          <p:cNvSpPr>
            <a:spLocks noGrp="1"/>
          </p:cNvSpPr>
          <p:nvPr>
            <p:ph idx="1"/>
          </p:nvPr>
        </p:nvSpPr>
        <p:spPr>
          <a:xfrm>
            <a:off x="1306513" y="1547813"/>
            <a:ext cx="9074150" cy="496728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000" b="1" dirty="0" smtClean="0">
                <a:cs typeface="Arial" charset="0"/>
              </a:rPr>
              <a:t>Rozumowanie w naukach przyrodniczych</a:t>
            </a:r>
            <a:r>
              <a:rPr kumimoji="0" lang="pl-PL" altLang="pl-PL" sz="2000" dirty="0" smtClean="0">
                <a:cs typeface="Arial" charset="0"/>
              </a:rPr>
              <a:t>: wynik polskich uczniów to 501 </a:t>
            </a:r>
            <a:r>
              <a:rPr kumimoji="0" lang="pl-PL" altLang="pl-PL" sz="2000" dirty="0" err="1" smtClean="0">
                <a:cs typeface="Arial" charset="0"/>
              </a:rPr>
              <a:t>pkt</a:t>
            </a:r>
            <a:r>
              <a:rPr kumimoji="0" lang="pl-PL" altLang="pl-PL" sz="2000" dirty="0" smtClean="0">
                <a:cs typeface="Arial" charset="0"/>
              </a:rPr>
              <a:t> – o 24 pkt. mniej niż w 2012 r.  Daje nam to 10. miejsce w UE. Wynik polskich uczniów jest podobny do wyników Irlandii, Belgii, Danii, Portugalii, Norwegii, USA, Austrii i Szwecji – różnice między Polską a tymi krajami były nieistotne statystycznie. Spośród krajów Unii Europejskiej lepsze wyniki od Polski uzyskało 6 krajów.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000" b="1" dirty="0" smtClean="0">
                <a:cs typeface="Arial" charset="0"/>
              </a:rPr>
              <a:t>W czytaniu i interpretacji </a:t>
            </a:r>
            <a:r>
              <a:rPr kumimoji="0" lang="pl-PL" altLang="pl-PL" sz="2000" dirty="0" smtClean="0">
                <a:cs typeface="Arial" charset="0"/>
              </a:rPr>
              <a:t> średni wynik Polski to 506 </a:t>
            </a:r>
            <a:r>
              <a:rPr kumimoji="0" lang="pl-PL" altLang="pl-PL" sz="2000" dirty="0" err="1" smtClean="0">
                <a:cs typeface="Arial" charset="0"/>
              </a:rPr>
              <a:t>pkt</a:t>
            </a:r>
            <a:r>
              <a:rPr kumimoji="0" lang="pl-PL" altLang="pl-PL" sz="2000" dirty="0" smtClean="0">
                <a:cs typeface="Arial" charset="0"/>
              </a:rPr>
              <a:t> – o 12 </a:t>
            </a:r>
            <a:r>
              <a:rPr kumimoji="0" lang="pl-PL" altLang="pl-PL" sz="2000" dirty="0" err="1" smtClean="0">
                <a:cs typeface="Arial" charset="0"/>
              </a:rPr>
              <a:t>pkt</a:t>
            </a:r>
            <a:r>
              <a:rPr kumimoji="0" lang="pl-PL" altLang="pl-PL" sz="2000" dirty="0" smtClean="0">
                <a:cs typeface="Arial" charset="0"/>
              </a:rPr>
              <a:t> mniej niż w 2012 r.  Jesteśmy na 5. miejscu w Europie. W UE lepsze wyniki od polskich gimnazjalistów uzyskali tylko uczniowie z Finlandii, Irlandii i Estonii (wynik uczniów z Niemiec jest wyższy, ale różnica jest nieistotna).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2000" dirty="0" smtClean="0">
                <a:cs typeface="Arial" charset="0"/>
              </a:rPr>
              <a:t>Średni wynik polskich uczniów w zakresie </a:t>
            </a:r>
            <a:r>
              <a:rPr kumimoji="0" lang="pl-PL" altLang="pl-PL" sz="2000" b="1" dirty="0" smtClean="0">
                <a:cs typeface="Arial" charset="0"/>
              </a:rPr>
              <a:t>matematyki</a:t>
            </a:r>
            <a:r>
              <a:rPr kumimoji="0" lang="pl-PL" altLang="pl-PL" sz="2000" dirty="0" smtClean="0">
                <a:cs typeface="Arial" charset="0"/>
              </a:rPr>
              <a:t> to 504 pkt., o 14 </a:t>
            </a:r>
            <a:r>
              <a:rPr kumimoji="0" lang="pl-PL" altLang="pl-PL" sz="2000" dirty="0" err="1" smtClean="0">
                <a:cs typeface="Arial" charset="0"/>
              </a:rPr>
              <a:t>pkt</a:t>
            </a:r>
            <a:r>
              <a:rPr kumimoji="0" lang="pl-PL" altLang="pl-PL" sz="2000" dirty="0" smtClean="0">
                <a:cs typeface="Arial" charset="0"/>
              </a:rPr>
              <a:t> mniej niż w 2012 r.  W UE jesteśmy na 8. pozycji. Wynik polskich uczniów jest zbliżony do wyników Belgii, Niemiec, Irlandii i Norwegii. W UE lepsze od Polski wyniki uzyskało 5 krajów:  Estonia, Holandia, Dania, Finlandia i Słowenia.</a:t>
            </a:r>
          </a:p>
          <a:p>
            <a:endParaRPr kumimoji="0" lang="pl-PL" altLang="pl-PL" sz="24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8371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2800" smtClean="0">
                <a:cs typeface="Arial" charset="0"/>
              </a:rPr>
              <a:t>PODSUMOWANIE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1908175"/>
            <a:ext cx="39782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1"/>
          <p:cNvSpPr>
            <a:spLocks noGrp="1"/>
          </p:cNvSpPr>
          <p:nvPr>
            <p:ph idx="1"/>
          </p:nvPr>
        </p:nvSpPr>
        <p:spPr>
          <a:xfrm>
            <a:off x="1674813" y="1331913"/>
            <a:ext cx="8785225" cy="5976937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1600" b="1" smtClean="0">
                <a:cs typeface="Arial" charset="0"/>
              </a:rPr>
              <a:t>Ciągłość</a:t>
            </a:r>
            <a:r>
              <a:rPr kumimoji="0" lang="pl-PL" altLang="pl-PL" sz="1600" smtClean="0">
                <a:cs typeface="Arial" charset="0"/>
              </a:rPr>
              <a:t> zasad metodologii badania PISA jest podstawą dla zapewnienie porównywalności wyników kolejnych edycji badania. Nie wyklucza ona jednak wprowadzania </a:t>
            </a:r>
            <a:r>
              <a:rPr kumimoji="0" lang="pl-PL" altLang="pl-PL" sz="1600" b="1" smtClean="0">
                <a:cs typeface="Arial" charset="0"/>
              </a:rPr>
              <a:t>modyfikacji</a:t>
            </a:r>
            <a:r>
              <a:rPr kumimoji="0" lang="pl-PL" altLang="pl-PL" sz="1600" smtClean="0">
                <a:cs typeface="Arial" charset="0"/>
              </a:rPr>
              <a:t> metodologii tam, gdzie ich potrzeba wynika z nabywanego doświadczenia lub rozwoju dostępnych technologii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1600" smtClean="0">
                <a:cs typeface="Arial" charset="0"/>
              </a:rPr>
              <a:t>Skalowanie wyników testów oparte na modelach </a:t>
            </a:r>
            <a:r>
              <a:rPr kumimoji="0" lang="pl-PL" altLang="pl-PL" sz="1600" i="1" smtClean="0">
                <a:cs typeface="Arial" charset="0"/>
              </a:rPr>
              <a:t>Item Response Theory</a:t>
            </a:r>
          </a:p>
          <a:p>
            <a:pPr marL="750888" lvl="1">
              <a:buClr>
                <a:srgbClr val="002060"/>
              </a:buClr>
              <a:buFont typeface="Arial" charset="0"/>
              <a:buChar char="•"/>
            </a:pPr>
            <a:r>
              <a:rPr kumimoji="0" lang="pl-PL" altLang="pl-PL" sz="1600" smtClean="0">
                <a:cs typeface="Arial" charset="0"/>
              </a:rPr>
              <a:t>W PISA 2015 zmodyfikowano szczegóły procedur skalowania. Są one teraz znacznie bardziej wymagające obliczeniowo, ale prowadzą do dokładniejszych oszacowań poziomów umiejętności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1600" smtClean="0">
                <a:cs typeface="Arial" charset="0"/>
              </a:rPr>
              <a:t>Najważniejsza zmiana: przejście na </a:t>
            </a:r>
            <a:r>
              <a:rPr kumimoji="0" lang="pl-PL" altLang="pl-PL" sz="1600" b="1" smtClean="0">
                <a:cs typeface="Arial" charset="0"/>
              </a:rPr>
              <a:t>testy rozwiązywane na komputerze</a:t>
            </a:r>
            <a:endParaRPr kumimoji="0" lang="pl-PL" altLang="pl-PL" sz="1600" b="1" i="1" smtClean="0">
              <a:cs typeface="Arial" charset="0"/>
            </a:endParaRPr>
          </a:p>
          <a:p>
            <a:pPr marL="750888" lvl="1">
              <a:buClr>
                <a:srgbClr val="002060"/>
              </a:buClr>
              <a:buFont typeface="Arial" charset="0"/>
              <a:buChar char="•"/>
            </a:pPr>
            <a:r>
              <a:rPr kumimoji="0" lang="pl-PL" altLang="pl-PL" sz="1600" smtClean="0">
                <a:cs typeface="Arial" charset="0"/>
              </a:rPr>
              <a:t>Testy komputerowe stosowane były w ramach badań dodatkowych od PISA 2006,          a w Polsce od PISA 2009</a:t>
            </a:r>
          </a:p>
          <a:p>
            <a:pPr marL="750888" lvl="1">
              <a:buClr>
                <a:srgbClr val="002060"/>
              </a:buClr>
              <a:buFont typeface="Arial" charset="0"/>
              <a:buChar char="•"/>
            </a:pPr>
            <a:r>
              <a:rPr kumimoji="0" lang="pl-PL" altLang="pl-PL" sz="1600" smtClean="0">
                <a:cs typeface="Arial" charset="0"/>
              </a:rPr>
              <a:t>Duże (ale wciąż dodatkowe) badania komputerowe w PISA 2012</a:t>
            </a:r>
          </a:p>
          <a:p>
            <a:pPr marL="750888" lvl="1">
              <a:buClr>
                <a:srgbClr val="002060"/>
              </a:buClr>
              <a:buFont typeface="Arial" charset="0"/>
              <a:buChar char="•"/>
            </a:pPr>
            <a:r>
              <a:rPr kumimoji="0" lang="pl-PL" altLang="pl-PL" sz="1600" smtClean="0">
                <a:cs typeface="Arial" charset="0"/>
              </a:rPr>
              <a:t>Badanie próbne w roku 2014: wypracowanie „modelu przejścia” między testem rozwiązywanym na papierze a testem komputerowym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kumimoji="0" lang="pl-PL" altLang="pl-PL" sz="1600" smtClean="0">
                <a:cs typeface="Arial" charset="0"/>
              </a:rPr>
              <a:t>Modyfikując metodologię dążono do zachowania </a:t>
            </a:r>
            <a:r>
              <a:rPr kumimoji="0" lang="pl-PL" altLang="pl-PL" sz="1600" b="1" smtClean="0">
                <a:cs typeface="Arial" charset="0"/>
              </a:rPr>
              <a:t>pełnej porównywalności </a:t>
            </a:r>
            <a:r>
              <a:rPr kumimoji="0" lang="pl-PL" altLang="pl-PL" sz="1600" smtClean="0">
                <a:cs typeface="Arial" charset="0"/>
              </a:rPr>
              <a:t>wyników PISA 2015 z wynikami poprzednich edycji badania. Z drugiej strony, każda zmiana może być traktowana jako dodatkowy </a:t>
            </a:r>
            <a:r>
              <a:rPr kumimoji="0" lang="pl-PL" altLang="pl-PL" sz="1600" b="1" smtClean="0">
                <a:cs typeface="Arial" charset="0"/>
              </a:rPr>
              <a:t>czynnik niepewności.</a:t>
            </a:r>
            <a:endParaRPr kumimoji="0" lang="pl-PL" altLang="pl-PL" sz="1600" b="1" i="1" smtClean="0"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kumimoji="0" lang="pl-PL" altLang="pl-PL" sz="1600" smtClean="0">
              <a:cs typeface="Arial" charset="0"/>
            </a:endParaRPr>
          </a:p>
        </p:txBody>
      </p:sp>
      <p:sp>
        <p:nvSpPr>
          <p:cNvPr id="26627" name="pole tekstowe 2"/>
          <p:cNvSpPr txBox="1">
            <a:spLocks noChangeArrowheads="1"/>
          </p:cNvSpPr>
          <p:nvPr/>
        </p:nvSpPr>
        <p:spPr bwMode="auto">
          <a:xfrm>
            <a:off x="1890713" y="32385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400" b="1">
                <a:solidFill>
                  <a:schemeClr val="bg1"/>
                </a:solidFill>
              </a:rPr>
              <a:t>OECD PISA 2015: Metodologiczna ciągłość i zmiana</a:t>
            </a:r>
            <a:endParaRPr lang="pl-PL" altLang="pl-P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ekstu 3"/>
          <p:cNvSpPr>
            <a:spLocks noGrp="1"/>
          </p:cNvSpPr>
          <p:nvPr>
            <p:ph type="body" idx="1"/>
          </p:nvPr>
        </p:nvSpPr>
        <p:spPr>
          <a:xfrm>
            <a:off x="1603375" y="1908175"/>
            <a:ext cx="9090025" cy="1654175"/>
          </a:xfrm>
        </p:spPr>
        <p:txBody>
          <a:bodyPr/>
          <a:lstStyle/>
          <a:p>
            <a:r>
              <a:rPr kumimoji="0" lang="pl-PL" altLang="pl-PL" sz="2800" b="1" smtClean="0">
                <a:cs typeface="Arial" charset="0"/>
              </a:rPr>
              <a:t>ROZUMOWANIE W NAUKACH PRZYRODNICZYCH</a:t>
            </a:r>
          </a:p>
        </p:txBody>
      </p:sp>
      <p:sp>
        <p:nvSpPr>
          <p:cNvPr id="27651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0518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2800" smtClean="0">
                <a:cs typeface="Arial" charset="0"/>
              </a:rPr>
              <a:t>GŁÓWNA DZIEDZINA BADANIA W PISA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64235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400" smtClean="0">
                <a:cs typeface="Arial" charset="0"/>
              </a:rPr>
              <a:t>ROZUMOWANIE W NAUKACH PRZYRODNICZYCH</a:t>
            </a:r>
          </a:p>
        </p:txBody>
      </p:sp>
      <p:graphicFrame>
        <p:nvGraphicFramePr>
          <p:cNvPr id="28675" name="Wykres 5"/>
          <p:cNvGraphicFramePr>
            <a:graphicFrameLocks/>
          </p:cNvGraphicFramePr>
          <p:nvPr/>
        </p:nvGraphicFramePr>
        <p:xfrm>
          <a:off x="276225" y="2052638"/>
          <a:ext cx="5254625" cy="3411537"/>
        </p:xfrm>
        <a:graphic>
          <a:graphicData uri="http://schemas.openxmlformats.org/presentationml/2006/ole">
            <p:oleObj spid="_x0000_s28675" name="Arkusz" r:id="rId4" imgW="9382023" imgH="6134210" progId="Excel.Sheet.8">
              <p:embed/>
            </p:oleObj>
          </a:graphicData>
        </a:graphic>
      </p:graphicFrame>
      <p:sp>
        <p:nvSpPr>
          <p:cNvPr id="28676" name="Prostokąt 7"/>
          <p:cNvSpPr>
            <a:spLocks noChangeArrowheads="1"/>
          </p:cNvSpPr>
          <p:nvPr/>
        </p:nvSpPr>
        <p:spPr bwMode="auto">
          <a:xfrm>
            <a:off x="276225" y="5759450"/>
            <a:ext cx="47529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F58220"/>
              </a:buClr>
            </a:pPr>
            <a:r>
              <a:rPr lang="pl-PL" altLang="pl-PL" sz="1600">
                <a:solidFill>
                  <a:srgbClr val="000000"/>
                </a:solidFill>
              </a:rPr>
              <a:t>Najlepsi na świecie: Singapur, Japonia, Estonia. </a:t>
            </a:r>
          </a:p>
          <a:p>
            <a:pPr>
              <a:spcBef>
                <a:spcPts val="1200"/>
              </a:spcBef>
              <a:buClr>
                <a:srgbClr val="F58220"/>
              </a:buClr>
            </a:pPr>
            <a:r>
              <a:rPr lang="pl-PL" altLang="pl-PL" sz="1600">
                <a:solidFill>
                  <a:srgbClr val="000000"/>
                </a:solidFill>
              </a:rPr>
              <a:t>Najlepsi w Europie: Estonia, Finlandia, Słowenia</a:t>
            </a:r>
          </a:p>
          <a:p>
            <a:pPr>
              <a:spcBef>
                <a:spcPts val="1200"/>
              </a:spcBef>
              <a:buClr>
                <a:srgbClr val="F58220"/>
              </a:buClr>
            </a:pPr>
            <a:r>
              <a:rPr lang="pl-PL" altLang="pl-PL" sz="1600">
                <a:solidFill>
                  <a:srgbClr val="000000"/>
                </a:solidFill>
              </a:rPr>
              <a:t>Wynik Polski to 501 pkt. i jest on istotnie wyższy od średniej OECD</a:t>
            </a:r>
          </a:p>
          <a:p>
            <a:pPr>
              <a:spcBef>
                <a:spcPts val="600"/>
              </a:spcBef>
              <a:buClr>
                <a:srgbClr val="F58220"/>
              </a:buClr>
            </a:pPr>
            <a:endParaRPr lang="pl-PL" altLang="pl-PL" sz="1800">
              <a:solidFill>
                <a:srgbClr val="000000"/>
              </a:solidFill>
            </a:endParaRPr>
          </a:p>
        </p:txBody>
      </p:sp>
      <p:pic>
        <p:nvPicPr>
          <p:cNvPr id="28677" name="Obraz 3"/>
          <p:cNvPicPr>
            <a:picLocks noChangeAspect="1"/>
          </p:cNvPicPr>
          <p:nvPr/>
        </p:nvPicPr>
        <p:blipFill>
          <a:blip r:embed="rId5" cstate="print"/>
          <a:srcRect b="46552"/>
          <a:stretch>
            <a:fillRect/>
          </a:stretch>
        </p:blipFill>
        <p:spPr bwMode="auto">
          <a:xfrm>
            <a:off x="4870450" y="1260475"/>
            <a:ext cx="19145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az 4"/>
          <p:cNvPicPr>
            <a:picLocks noChangeAspect="1"/>
          </p:cNvPicPr>
          <p:nvPr/>
        </p:nvPicPr>
        <p:blipFill>
          <a:blip r:embed="rId6" cstate="print"/>
          <a:srcRect b="59338"/>
          <a:stretch>
            <a:fillRect/>
          </a:stretch>
        </p:blipFill>
        <p:spPr bwMode="auto">
          <a:xfrm>
            <a:off x="8629650" y="1279525"/>
            <a:ext cx="19732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Obraz 5"/>
          <p:cNvPicPr>
            <a:picLocks noChangeAspect="1"/>
          </p:cNvPicPr>
          <p:nvPr/>
        </p:nvPicPr>
        <p:blipFill>
          <a:blip r:embed="rId7" cstate="print"/>
          <a:srcRect b="16750"/>
          <a:stretch>
            <a:fillRect/>
          </a:stretch>
        </p:blipFill>
        <p:spPr bwMode="auto">
          <a:xfrm>
            <a:off x="6751638" y="1260475"/>
            <a:ext cx="19081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17688" y="3421063"/>
            <a:ext cx="4238625" cy="3600450"/>
          </a:xfrm>
        </p:spPr>
        <p:txBody>
          <a:bodyPr/>
          <a:lstStyle/>
          <a:p>
            <a:pPr marL="0" indent="0"/>
            <a:r>
              <a:rPr kumimoji="0" lang="pl-PL" altLang="pl-PL" smtClean="0">
                <a:cs typeface="Arial" charset="0"/>
              </a:rPr>
              <a:t>Polscy uczniowie uzyskali wynik zbliżony do wyników piętnastolatków z Irlandii, Belgii, Danii, Portugalii, Norwegii, USA, Austrii i Szwecji </a:t>
            </a:r>
          </a:p>
        </p:txBody>
      </p:sp>
      <p:sp>
        <p:nvSpPr>
          <p:cNvPr id="29699" name="Tytuł 2"/>
          <p:cNvSpPr>
            <a:spLocks noGrp="1"/>
          </p:cNvSpPr>
          <p:nvPr>
            <p:ph type="title" idx="4294967295"/>
          </p:nvPr>
        </p:nvSpPr>
        <p:spPr bwMode="auto">
          <a:xfrm>
            <a:off x="2641600" y="107950"/>
            <a:ext cx="8051800" cy="100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pl-PL" smtClean="0">
                <a:solidFill>
                  <a:schemeClr val="bg1"/>
                </a:solidFill>
                <a:cs typeface="Arial" charset="0"/>
              </a:rPr>
              <a:t>ROZUMOWANIE W NAUKACH PRZYRODNICZYCH</a:t>
            </a:r>
          </a:p>
        </p:txBody>
      </p:sp>
      <p:grpSp>
        <p:nvGrpSpPr>
          <p:cNvPr id="29700" name="Grupa 1"/>
          <p:cNvGrpSpPr>
            <a:grpSpLocks/>
          </p:cNvGrpSpPr>
          <p:nvPr/>
        </p:nvGrpSpPr>
        <p:grpSpPr bwMode="auto">
          <a:xfrm>
            <a:off x="6675438" y="1244600"/>
            <a:ext cx="3135312" cy="6219825"/>
            <a:chOff x="7506000" y="1244600"/>
            <a:chExt cx="3135600" cy="6219701"/>
          </a:xfrm>
        </p:grpSpPr>
        <p:pic>
          <p:nvPicPr>
            <p:cNvPr id="29701" name="Obraz 1"/>
            <p:cNvPicPr>
              <a:picLocks noChangeAspect="1"/>
            </p:cNvPicPr>
            <p:nvPr/>
          </p:nvPicPr>
          <p:blipFill>
            <a:blip r:embed="rId2" cstate="print"/>
            <a:srcRect l="40396" r="17741" b="57600"/>
            <a:stretch>
              <a:fillRect/>
            </a:stretch>
          </p:blipFill>
          <p:spPr bwMode="auto">
            <a:xfrm>
              <a:off x="7506000" y="1244600"/>
              <a:ext cx="3135600" cy="620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Obraz 1"/>
            <p:cNvPicPr>
              <a:picLocks noChangeAspect="1"/>
            </p:cNvPicPr>
            <p:nvPr/>
          </p:nvPicPr>
          <p:blipFill>
            <a:blip r:embed="rId2" cstate="print"/>
            <a:srcRect l="-473" r="81985" b="57600"/>
            <a:stretch>
              <a:fillRect/>
            </a:stretch>
          </p:blipFill>
          <p:spPr bwMode="auto">
            <a:xfrm>
              <a:off x="7506940" y="1260351"/>
              <a:ext cx="1371600" cy="620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713787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400" smtClean="0">
                <a:cs typeface="Arial" charset="0"/>
              </a:rPr>
              <a:t>Średni trzyletni trend w latach 2006-2015</a:t>
            </a:r>
            <a:br>
              <a:rPr lang="pl-PL" altLang="pl-PL" sz="2400" smtClean="0">
                <a:cs typeface="Arial" charset="0"/>
              </a:rPr>
            </a:br>
            <a:endParaRPr lang="pl-PL" altLang="pl-PL" sz="2400" smtClean="0">
              <a:cs typeface="Arial" charset="0"/>
            </a:endParaRPr>
          </a:p>
        </p:txBody>
      </p:sp>
      <p:pic>
        <p:nvPicPr>
          <p:cNvPr id="30723" name="0DEE8B76-A387-4D92-8A35-D48E0E798E4D" descr="97185554-973A-4AF5-9513-925DCD7BC7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1368425"/>
            <a:ext cx="689451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9625" y="2628900"/>
            <a:ext cx="3384550" cy="3241675"/>
          </a:xfrm>
        </p:spPr>
        <p:txBody>
          <a:bodyPr/>
          <a:lstStyle/>
          <a:p>
            <a:pPr marL="0" indent="0"/>
            <a:r>
              <a:rPr kumimoji="0" lang="pl-PL" altLang="pl-PL" sz="2800" smtClean="0">
                <a:cs typeface="Arial" charset="0"/>
              </a:rPr>
              <a:t>Polska należy do krajów o istotnym statystycznie dodatnim trendzie zmiany wyników</a:t>
            </a:r>
          </a:p>
          <a:p>
            <a:pPr marL="0" indent="0"/>
            <a:endParaRPr kumimoji="0" lang="pl-PL" altLang="pl-PL" sz="2800" smtClean="0">
              <a:cs typeface="Arial" charset="0"/>
            </a:endParaRPr>
          </a:p>
          <a:p>
            <a:pPr marL="0" indent="0"/>
            <a:r>
              <a:rPr kumimoji="0" lang="pl-PL" altLang="pl-PL" sz="1400" smtClean="0">
                <a:cs typeface="Arial" charset="0"/>
              </a:rPr>
              <a:t>Romby wypełnione – różnice istotne, niewypełnione – nieistotne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4"/>
          <p:cNvGraphicFramePr>
            <a:graphicFrameLocks/>
          </p:cNvGraphicFramePr>
          <p:nvPr/>
        </p:nvGraphicFramePr>
        <p:xfrm>
          <a:off x="5490716" y="2222080"/>
          <a:ext cx="5040560" cy="422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Tytuł 2"/>
          <p:cNvSpPr>
            <a:spLocks noGrp="1"/>
          </p:cNvSpPr>
          <p:nvPr>
            <p:ph type="title"/>
          </p:nvPr>
        </p:nvSpPr>
        <p:spPr bwMode="auto">
          <a:xfrm>
            <a:off x="1817688" y="107950"/>
            <a:ext cx="8875712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2800" smtClean="0">
                <a:cs typeface="Arial" charset="0"/>
              </a:rPr>
              <a:t>Poziomy umiejętności uczniów</a:t>
            </a:r>
          </a:p>
        </p:txBody>
      </p:sp>
      <p:sp>
        <p:nvSpPr>
          <p:cNvPr id="31748" name="pole tekstowe 1"/>
          <p:cNvSpPr txBox="1">
            <a:spLocks noChangeArrowheads="1"/>
          </p:cNvSpPr>
          <p:nvPr/>
        </p:nvSpPr>
        <p:spPr bwMode="auto">
          <a:xfrm>
            <a:off x="962025" y="1998663"/>
            <a:ext cx="51133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/>
              <a:t>Polska w latach 2006, 2009, 2012 i 2015</a:t>
            </a:r>
            <a:endParaRPr lang="pl-PL" altLang="pl-PL" b="1">
              <a:solidFill>
                <a:schemeClr val="bg1"/>
              </a:solidFill>
            </a:endParaRPr>
          </a:p>
        </p:txBody>
      </p:sp>
      <p:sp>
        <p:nvSpPr>
          <p:cNvPr id="31749" name="pole tekstowe 2"/>
          <p:cNvSpPr txBox="1">
            <a:spLocks noChangeArrowheads="1"/>
          </p:cNvSpPr>
          <p:nvPr/>
        </p:nvSpPr>
        <p:spPr bwMode="auto">
          <a:xfrm>
            <a:off x="6651625" y="1981200"/>
            <a:ext cx="34559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/>
              <a:t>Polska i OECD w 2015 r.</a:t>
            </a:r>
            <a:endParaRPr lang="pl-PL" altLang="pl-PL" b="1">
              <a:solidFill>
                <a:schemeClr val="bg1"/>
              </a:solidFill>
            </a:endParaRPr>
          </a:p>
        </p:txBody>
      </p:sp>
      <p:sp>
        <p:nvSpPr>
          <p:cNvPr id="31750" name="Symbol zastępczy zawartości 2"/>
          <p:cNvSpPr txBox="1">
            <a:spLocks/>
          </p:cNvSpPr>
          <p:nvPr/>
        </p:nvSpPr>
        <p:spPr bwMode="auto">
          <a:xfrm>
            <a:off x="738188" y="6372225"/>
            <a:ext cx="51133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r>
              <a:rPr lang="pl-PL" altLang="pl-PL" sz="2000"/>
              <a:t>W 2015 r. spadek odsetka uczniów na niższych poziomach i wzrost na wyższych w porównaniu z 2006 r. </a:t>
            </a:r>
          </a:p>
        </p:txBody>
      </p:sp>
      <p:sp>
        <p:nvSpPr>
          <p:cNvPr id="31751" name="Symbol zastępczy zawartości 2"/>
          <p:cNvSpPr txBox="1">
            <a:spLocks/>
          </p:cNvSpPr>
          <p:nvPr/>
        </p:nvSpPr>
        <p:spPr bwMode="auto">
          <a:xfrm>
            <a:off x="6426200" y="6372225"/>
            <a:ext cx="40338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58220"/>
              </a:buClr>
              <a:buFont typeface="Wingdings" pitchFamily="2" charset="2"/>
              <a:buNone/>
            </a:pPr>
            <a:r>
              <a:rPr lang="pl-PL" altLang="pl-PL" sz="2000"/>
              <a:t>W Polsce odsetek uczniów na najniższych i najwyższych poziomach jest niższy niż w OECD</a:t>
            </a:r>
          </a:p>
        </p:txBody>
      </p:sp>
      <p:graphicFrame>
        <p:nvGraphicFramePr>
          <p:cNvPr id="10" name="Symbol zastępczy zawartości 3"/>
          <p:cNvGraphicFramePr>
            <a:graphicFrameLocks/>
          </p:cNvGraphicFramePr>
          <p:nvPr/>
        </p:nvGraphicFramePr>
        <p:xfrm>
          <a:off x="298328" y="2340471"/>
          <a:ext cx="497693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rojekt niestandardow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1E"/>
      </a:accent1>
      <a:accent2>
        <a:srgbClr val="F15B23"/>
      </a:accent2>
      <a:accent3>
        <a:srgbClr val="FFFFFF"/>
      </a:accent3>
      <a:accent4>
        <a:srgbClr val="000000"/>
      </a:accent4>
      <a:accent5>
        <a:srgbClr val="FAC4AB"/>
      </a:accent5>
      <a:accent6>
        <a:srgbClr val="DA521F"/>
      </a:accent6>
      <a:hlink>
        <a:srgbClr val="FFC10E"/>
      </a:hlink>
      <a:folHlink>
        <a:srgbClr val="FFDD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1E"/>
        </a:accent1>
        <a:accent2>
          <a:srgbClr val="F15B23"/>
        </a:accent2>
        <a:accent3>
          <a:srgbClr val="FFFFFF"/>
        </a:accent3>
        <a:accent4>
          <a:srgbClr val="000000"/>
        </a:accent4>
        <a:accent5>
          <a:srgbClr val="FAC4AB"/>
        </a:accent5>
        <a:accent6>
          <a:srgbClr val="DA521F"/>
        </a:accent6>
        <a:hlink>
          <a:srgbClr val="FFC10E"/>
        </a:hlink>
        <a:folHlink>
          <a:srgbClr val="FFD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ajd końc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niestandardowy">
  <a:themeElements>
    <a:clrScheme name="Projekt niestandardow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1E"/>
      </a:accent1>
      <a:accent2>
        <a:srgbClr val="F15B23"/>
      </a:accent2>
      <a:accent3>
        <a:srgbClr val="FFFFFF"/>
      </a:accent3>
      <a:accent4>
        <a:srgbClr val="000000"/>
      </a:accent4>
      <a:accent5>
        <a:srgbClr val="FAC4AB"/>
      </a:accent5>
      <a:accent6>
        <a:srgbClr val="DA521F"/>
      </a:accent6>
      <a:hlink>
        <a:srgbClr val="FFC10E"/>
      </a:hlink>
      <a:folHlink>
        <a:srgbClr val="FFDD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1E"/>
        </a:accent1>
        <a:accent2>
          <a:srgbClr val="F15B23"/>
        </a:accent2>
        <a:accent3>
          <a:srgbClr val="FFFFFF"/>
        </a:accent3>
        <a:accent4>
          <a:srgbClr val="000000"/>
        </a:accent4>
        <a:accent5>
          <a:srgbClr val="FAC4AB"/>
        </a:accent5>
        <a:accent6>
          <a:srgbClr val="DA521F"/>
        </a:accent6>
        <a:hlink>
          <a:srgbClr val="FFC10E"/>
        </a:hlink>
        <a:folHlink>
          <a:srgbClr val="FFD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ajd końc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ojekt niestandardowy">
  <a:themeElements>
    <a:clrScheme name="Projekt niestandardow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1E"/>
      </a:accent1>
      <a:accent2>
        <a:srgbClr val="F15B23"/>
      </a:accent2>
      <a:accent3>
        <a:srgbClr val="FFFFFF"/>
      </a:accent3>
      <a:accent4>
        <a:srgbClr val="000000"/>
      </a:accent4>
      <a:accent5>
        <a:srgbClr val="FAC4AB"/>
      </a:accent5>
      <a:accent6>
        <a:srgbClr val="DA521F"/>
      </a:accent6>
      <a:hlink>
        <a:srgbClr val="FFC10E"/>
      </a:hlink>
      <a:folHlink>
        <a:srgbClr val="FFDD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1E"/>
        </a:accent1>
        <a:accent2>
          <a:srgbClr val="F15B23"/>
        </a:accent2>
        <a:accent3>
          <a:srgbClr val="FFFFFF"/>
        </a:accent3>
        <a:accent4>
          <a:srgbClr val="000000"/>
        </a:accent4>
        <a:accent5>
          <a:srgbClr val="FAC4AB"/>
        </a:accent5>
        <a:accent6>
          <a:srgbClr val="DA521F"/>
        </a:accent6>
        <a:hlink>
          <a:srgbClr val="FFC10E"/>
        </a:hlink>
        <a:folHlink>
          <a:srgbClr val="FFD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rojekt niestandardowy">
  <a:themeElements>
    <a:clrScheme name="Projekt niestandardow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1E"/>
      </a:accent1>
      <a:accent2>
        <a:srgbClr val="F15B23"/>
      </a:accent2>
      <a:accent3>
        <a:srgbClr val="FFFFFF"/>
      </a:accent3>
      <a:accent4>
        <a:srgbClr val="000000"/>
      </a:accent4>
      <a:accent5>
        <a:srgbClr val="FAC4AB"/>
      </a:accent5>
      <a:accent6>
        <a:srgbClr val="DA521F"/>
      </a:accent6>
      <a:hlink>
        <a:srgbClr val="FFC10E"/>
      </a:hlink>
      <a:folHlink>
        <a:srgbClr val="FFDD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1E"/>
        </a:accent1>
        <a:accent2>
          <a:srgbClr val="F15B23"/>
        </a:accent2>
        <a:accent3>
          <a:srgbClr val="FFFFFF"/>
        </a:accent3>
        <a:accent4>
          <a:srgbClr val="000000"/>
        </a:accent4>
        <a:accent5>
          <a:srgbClr val="FAC4AB"/>
        </a:accent5>
        <a:accent6>
          <a:srgbClr val="DA521F"/>
        </a:accent6>
        <a:hlink>
          <a:srgbClr val="FFC10E"/>
        </a:hlink>
        <a:folHlink>
          <a:srgbClr val="FFD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niestandardowy 13">
    <a:dk1>
      <a:srgbClr val="000000"/>
    </a:dk1>
    <a:lt1>
      <a:srgbClr val="FFFFFF"/>
    </a:lt1>
    <a:dk2>
      <a:srgbClr val="000000"/>
    </a:dk2>
    <a:lt2>
      <a:srgbClr val="808080"/>
    </a:lt2>
    <a:accent1>
      <a:srgbClr val="F6891E"/>
    </a:accent1>
    <a:accent2>
      <a:srgbClr val="F15B23"/>
    </a:accent2>
    <a:accent3>
      <a:srgbClr val="FFFFFF"/>
    </a:accent3>
    <a:accent4>
      <a:srgbClr val="000000"/>
    </a:accent4>
    <a:accent5>
      <a:srgbClr val="FAC4AB"/>
    </a:accent5>
    <a:accent6>
      <a:srgbClr val="DA521F"/>
    </a:accent6>
    <a:hlink>
      <a:srgbClr val="FFC10E"/>
    </a:hlink>
    <a:folHlink>
      <a:srgbClr val="FFDD00"/>
    </a:folHlink>
  </a:clrScheme>
  <a:fontScheme name="Projekt niestandardow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niestandardowy 13">
    <a:dk1>
      <a:srgbClr val="000000"/>
    </a:dk1>
    <a:lt1>
      <a:srgbClr val="FFFFFF"/>
    </a:lt1>
    <a:dk2>
      <a:srgbClr val="000000"/>
    </a:dk2>
    <a:lt2>
      <a:srgbClr val="808080"/>
    </a:lt2>
    <a:accent1>
      <a:srgbClr val="F6891E"/>
    </a:accent1>
    <a:accent2>
      <a:srgbClr val="F15B23"/>
    </a:accent2>
    <a:accent3>
      <a:srgbClr val="FFFFFF"/>
    </a:accent3>
    <a:accent4>
      <a:srgbClr val="000000"/>
    </a:accent4>
    <a:accent5>
      <a:srgbClr val="FAC4AB"/>
    </a:accent5>
    <a:accent6>
      <a:srgbClr val="DA521F"/>
    </a:accent6>
    <a:hlink>
      <a:srgbClr val="FFC10E"/>
    </a:hlink>
    <a:folHlink>
      <a:srgbClr val="FFDD00"/>
    </a:folHlink>
  </a:clrScheme>
  <a:fontScheme name="Projekt niestandardow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ojekt niestandardowy 13">
    <a:dk1>
      <a:srgbClr val="000000"/>
    </a:dk1>
    <a:lt1>
      <a:srgbClr val="FFFFFF"/>
    </a:lt1>
    <a:dk2>
      <a:srgbClr val="000000"/>
    </a:dk2>
    <a:lt2>
      <a:srgbClr val="808080"/>
    </a:lt2>
    <a:accent1>
      <a:srgbClr val="F6891E"/>
    </a:accent1>
    <a:accent2>
      <a:srgbClr val="F15B23"/>
    </a:accent2>
    <a:accent3>
      <a:srgbClr val="FFFFFF"/>
    </a:accent3>
    <a:accent4>
      <a:srgbClr val="000000"/>
    </a:accent4>
    <a:accent5>
      <a:srgbClr val="FAC4AB"/>
    </a:accent5>
    <a:accent6>
      <a:srgbClr val="DA521F"/>
    </a:accent6>
    <a:hlink>
      <a:srgbClr val="FFC10E"/>
    </a:hlink>
    <a:folHlink>
      <a:srgbClr val="FFDD00"/>
    </a:folHlink>
  </a:clrScheme>
  <a:fontScheme name="Projekt niestandardow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ojekt niestandardowy 13">
    <a:dk1>
      <a:srgbClr val="000000"/>
    </a:dk1>
    <a:lt1>
      <a:srgbClr val="FFFFFF"/>
    </a:lt1>
    <a:dk2>
      <a:srgbClr val="000000"/>
    </a:dk2>
    <a:lt2>
      <a:srgbClr val="808080"/>
    </a:lt2>
    <a:accent1>
      <a:srgbClr val="F6891E"/>
    </a:accent1>
    <a:accent2>
      <a:srgbClr val="F15B23"/>
    </a:accent2>
    <a:accent3>
      <a:srgbClr val="FFFFFF"/>
    </a:accent3>
    <a:accent4>
      <a:srgbClr val="000000"/>
    </a:accent4>
    <a:accent5>
      <a:srgbClr val="FAC4AB"/>
    </a:accent5>
    <a:accent6>
      <a:srgbClr val="DA521F"/>
    </a:accent6>
    <a:hlink>
      <a:srgbClr val="FFC10E"/>
    </a:hlink>
    <a:folHlink>
      <a:srgbClr val="FFDD00"/>
    </a:folHlink>
  </a:clrScheme>
  <a:fontScheme name="Projekt niestandardow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1623</Words>
  <Application>Microsoft Office PowerPoint</Application>
  <PresentationFormat>Niestandardowy</PresentationFormat>
  <Paragraphs>184</Paragraphs>
  <Slides>36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6</vt:i4>
      </vt:variant>
      <vt:variant>
        <vt:lpstr>Osadzone serwery OLE</vt:lpstr>
      </vt:variant>
      <vt:variant>
        <vt:i4>4</vt:i4>
      </vt:variant>
      <vt:variant>
        <vt:lpstr>Tytuły slajdów</vt:lpstr>
      </vt:variant>
      <vt:variant>
        <vt:i4>36</vt:i4>
      </vt:variant>
    </vt:vector>
  </HeadingPairs>
  <TitlesOfParts>
    <vt:vector size="50" baseType="lpstr">
      <vt:lpstr>Arial</vt:lpstr>
      <vt:lpstr>Wingdings</vt:lpstr>
      <vt:lpstr>Calibri</vt:lpstr>
      <vt:lpstr>MS Mincho</vt:lpstr>
      <vt:lpstr>Projekt niestandardowy</vt:lpstr>
      <vt:lpstr>Slajd końcowy</vt:lpstr>
      <vt:lpstr>1_Projekt niestandardowy</vt:lpstr>
      <vt:lpstr>1_Slajd końcowy</vt:lpstr>
      <vt:lpstr>2_Projekt niestandardowy</vt:lpstr>
      <vt:lpstr>3_Projekt niestandardowy</vt:lpstr>
      <vt:lpstr>Arkusz programu Microsoft Excel 97–2003</vt:lpstr>
      <vt:lpstr>Microsoft Excel Worksheet</vt:lpstr>
      <vt:lpstr>Microsoft Word Document</vt:lpstr>
      <vt:lpstr>Microsoft Excel Chart</vt:lpstr>
      <vt:lpstr>WYNIKI PISA 2015 W POLSCE</vt:lpstr>
      <vt:lpstr>PROJEKT PISA</vt:lpstr>
      <vt:lpstr>Slajd 3</vt:lpstr>
      <vt:lpstr>Slajd 4</vt:lpstr>
      <vt:lpstr>GŁÓWNA DZIEDZINA BADANIA W PISA 2015</vt:lpstr>
      <vt:lpstr>ROZUMOWANIE W NAUKACH PRZYRODNICZYCH</vt:lpstr>
      <vt:lpstr>ROZUMOWANIE W NAUKACH PRZYRODNICZYCH</vt:lpstr>
      <vt:lpstr>Średni trzyletni trend w latach 2006-2015 </vt:lpstr>
      <vt:lpstr>Poziomy umiejętności uczniów</vt:lpstr>
      <vt:lpstr>Odsetki uczniów na najniższych i najwyższych poziomach w latach 2006-2015 wraz z linią trendu</vt:lpstr>
      <vt:lpstr>Pomiar umiejętności i wiadomości w 2006 i 2015 </vt:lpstr>
      <vt:lpstr>Różnice w wynikach dziewcząt i chłopców </vt:lpstr>
      <vt:lpstr>Trudność zadań kotwiczących w badaniach 2006 i 2015 </vt:lpstr>
      <vt:lpstr>PRZYKŁADOWE ZADANIE</vt:lpstr>
      <vt:lpstr>PRZYKŁADOWE ZADANIE</vt:lpstr>
      <vt:lpstr>PRZYKŁADOWE ZADANIE</vt:lpstr>
      <vt:lpstr>PRZYKŁADOWE ZADANIE</vt:lpstr>
      <vt:lpstr>PRZYKŁADOWE ZADANIE</vt:lpstr>
      <vt:lpstr>Oczekiwania względem kariery zawodowej w latach 2006 i 2015</vt:lpstr>
      <vt:lpstr>Satysfakcja z nauki przedmiotów przyrodniczych</vt:lpstr>
      <vt:lpstr>ROZUMOWANIE W NAUKACH PRZYRODNICZYCH – WNIOSKI</vt:lpstr>
      <vt:lpstr>Slajd 22</vt:lpstr>
      <vt:lpstr>Slajd 23</vt:lpstr>
      <vt:lpstr>CZYTANIE I INTERPRETACJA </vt:lpstr>
      <vt:lpstr>CZYTANIE I INTERPRETACJA </vt:lpstr>
      <vt:lpstr>WYNIKI DZIEWCZĄT I CHŁOPCÓW</vt:lpstr>
      <vt:lpstr>Slajd 27</vt:lpstr>
      <vt:lpstr>Slajd 28</vt:lpstr>
      <vt:lpstr>UMIEJĘTNOŚCI MATEMATYCZNE</vt:lpstr>
      <vt:lpstr>UMIEJĘTNOŚCI MATEMATYCZNE</vt:lpstr>
      <vt:lpstr>UMIEJĘTNOŚCI MATEMATYCZNE</vt:lpstr>
      <vt:lpstr>UMIEJĘTNOŚCI MATEMATYCZNE</vt:lpstr>
      <vt:lpstr>UMIEJĘTNOŚCI MATEMATYCZNE</vt:lpstr>
      <vt:lpstr>UMIEJĘTNOŚCI MATEMATYCZNE</vt:lpstr>
      <vt:lpstr>PODSUMOWANIE</vt:lpstr>
      <vt:lpstr>Slajd 36</vt:lpstr>
    </vt:vector>
  </TitlesOfParts>
  <Company>Hel południowy :)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pecio</dc:creator>
  <cp:lastModifiedBy>ankole</cp:lastModifiedBy>
  <cp:revision>105</cp:revision>
  <cp:lastPrinted>2016-12-05T17:52:32Z</cp:lastPrinted>
  <dcterms:created xsi:type="dcterms:W3CDTF">2010-09-09T12:52:25Z</dcterms:created>
  <dcterms:modified xsi:type="dcterms:W3CDTF">2016-12-06T14:26:24Z</dcterms:modified>
</cp:coreProperties>
</file>